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  <p:sldMasterId id="2147483667" r:id="rId3"/>
    <p:sldMasterId id="2147483668" r:id="rId4"/>
    <p:sldMasterId id="2147483671" r:id="rId5"/>
    <p:sldMasterId id="2147483678" r:id="rId6"/>
  </p:sldMasterIdLst>
  <p:notesMasterIdLst>
    <p:notesMasterId r:id="rId44"/>
  </p:notesMasterIdLst>
  <p:sldIdLst>
    <p:sldId id="256" r:id="rId7"/>
    <p:sldId id="3075" r:id="rId8"/>
    <p:sldId id="3113" r:id="rId9"/>
    <p:sldId id="3081" r:id="rId10"/>
    <p:sldId id="3088" r:id="rId11"/>
    <p:sldId id="3093" r:id="rId12"/>
    <p:sldId id="274" r:id="rId13"/>
    <p:sldId id="275" r:id="rId14"/>
    <p:sldId id="276" r:id="rId15"/>
    <p:sldId id="3100" r:id="rId16"/>
    <p:sldId id="279" r:id="rId17"/>
    <p:sldId id="3099" r:id="rId18"/>
    <p:sldId id="3095" r:id="rId19"/>
    <p:sldId id="3096" r:id="rId20"/>
    <p:sldId id="3097" r:id="rId21"/>
    <p:sldId id="3098" r:id="rId22"/>
    <p:sldId id="257" r:id="rId23"/>
    <p:sldId id="258" r:id="rId24"/>
    <p:sldId id="259" r:id="rId25"/>
    <p:sldId id="3102" r:id="rId26"/>
    <p:sldId id="3101" r:id="rId27"/>
    <p:sldId id="3103" r:id="rId28"/>
    <p:sldId id="3104" r:id="rId29"/>
    <p:sldId id="3105" r:id="rId30"/>
    <p:sldId id="3108" r:id="rId31"/>
    <p:sldId id="263" r:id="rId32"/>
    <p:sldId id="285" r:id="rId33"/>
    <p:sldId id="3106" r:id="rId34"/>
    <p:sldId id="3109" r:id="rId35"/>
    <p:sldId id="271" r:id="rId36"/>
    <p:sldId id="286" r:id="rId37"/>
    <p:sldId id="3107" r:id="rId38"/>
    <p:sldId id="3110" r:id="rId39"/>
    <p:sldId id="277" r:id="rId40"/>
    <p:sldId id="291" r:id="rId41"/>
    <p:sldId id="3112" r:id="rId42"/>
    <p:sldId id="3111" r:id="rId43"/>
  </p:sldIdLst>
  <p:sldSz cx="9144000" cy="5143500" type="screen16x9"/>
  <p:notesSz cx="6858000" cy="9144000"/>
  <p:embeddedFontLst>
    <p:embeddedFont>
      <p:font typeface="Bitstream Vera Serif" panose="02060603050605020204" pitchFamily="18" charset="0"/>
      <p:regular r:id="rId45"/>
      <p:bold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Lato" panose="020B0604020202020204" charset="0"/>
      <p:regular r:id="rId53"/>
      <p:bold r:id="rId54"/>
      <p:italic r:id="rId55"/>
      <p:boldItalic r:id="rId56"/>
    </p:embeddedFont>
    <p:embeddedFont>
      <p:font typeface="Lucida Console" panose="020B0609040504020204" pitchFamily="49" charset="0"/>
      <p:regular r:id="rId57"/>
    </p:embeddedFont>
    <p:embeddedFont>
      <p:font typeface="Microsoft Sans Serif" panose="020B0604020202020204" pitchFamily="3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3" d="100"/>
          <a:sy n="173" d="100"/>
        </p:scale>
        <p:origin x="120" y="8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2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2.fntdata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font" Target="fonts/font10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8c560744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c8c5607445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c8c5607445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8c5607445_1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c8c5607445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87118f82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c87118f8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98254a7f8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c98254a7f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94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9353dab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9353dab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096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001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7977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49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9898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9353dab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9353dab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such thing as WGS84 data. Because WGS84 and feature geometry are independent. Data uses WGS84. WGS as shapefile or GeoJSON. 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Within a DGGS a geometry is never explicitly provided as coordinates, and therefore does not need to be encoded in a traditional spatial data format.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383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8289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734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37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9353dab5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9353dab5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233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1146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8379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9353dab5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9353dab5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2741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033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such thing as WGS84 data. Because WGS84 and feature geometry are independent. Data uses WGS84. WGS as shapefile or GeoJSON. </a:t>
            </a:r>
          </a:p>
          <a:p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Within a DGGS a geometry is never explicitly provided as coordinates, and therefore does not need to be encoded in a traditional spatial data format.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14162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87118f82f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c87118f8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370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1BFD32-2F24-4FA9-B7DE-53D903241E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242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87118f82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c87118f8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9547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28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0972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1986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8c5607445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c8c5607445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c8c5607445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9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linkedin.com/company/open-geospatial-consortium" TargetMode="External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0.png"/><Relationship Id="rId4" Type="http://schemas.openxmlformats.org/officeDocument/2006/relationships/hyperlink" Target="https://twitter.com/opengeospatial?ref_src=twsrc%5Egoogle%7Ctwcamp%5Eserp%7Ctwgr%5Eautho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>
              <a:buNone/>
              <a:defRPr sz="13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Master">
  <p:cSld name="Content Master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250580" y="87212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2745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628650" y="87684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92745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body" idx="2"/>
          </p:nvPr>
        </p:nvSpPr>
        <p:spPr>
          <a:xfrm>
            <a:off x="4629150" y="87684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92745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>
            <a:spLocks noGrp="1"/>
          </p:cNvSpPr>
          <p:nvPr>
            <p:ph type="pic" idx="2"/>
          </p:nvPr>
        </p:nvSpPr>
        <p:spPr>
          <a:xfrm>
            <a:off x="4744463" y="876847"/>
            <a:ext cx="4133063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92745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9274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628650" y="876847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92745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 descr="A close up of a sign&#10;&#10;Description automatically generated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88958" y="4581911"/>
            <a:ext cx="327380" cy="327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 descr="A picture containing shirt&#10;&#10;Description automatically generated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6787" y="4517165"/>
            <a:ext cx="448512" cy="44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2127-70B6-421D-B429-40E42E27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421538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2127-70B6-421D-B429-40E42E271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538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body" idx="1"/>
          </p:nvPr>
        </p:nvSpPr>
        <p:spPr>
          <a:xfrm>
            <a:off x="250580" y="87212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30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92745"/>
              </a:buClr>
              <a:buSzPts val="2800"/>
              <a:buChar char="•"/>
              <a:defRPr/>
            </a:lvl1pPr>
            <a:lvl2pPr marL="685800" lvl="1" indent="-28575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</a:defRPr>
            </a:lvl2pPr>
            <a:lvl3pPr marL="1028700" lvl="2" indent="-2667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</a:defRPr>
            </a:lvl3pPr>
            <a:lvl4pPr marL="1371600" lvl="3" indent="-2571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marL="1714500" lvl="4" indent="-25717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marL="2057400" lvl="5" indent="-257175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ldNum" idx="12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9665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52092-82D1-461F-807E-84F5B15D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6E5D17-F33D-4327-A7B8-A6331A0F7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DA4D5ED7-4916-4EF5-9B14-DD6D0EE6D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94405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FAF647A-F430-493F-8C59-3B8606183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80" y="872128"/>
            <a:ext cx="7886700" cy="3263504"/>
          </a:xfrm>
        </p:spPr>
        <p:txBody>
          <a:bodyPr/>
          <a:lstStyle>
            <a:lvl1pPr>
              <a:lnSpc>
                <a:spcPct val="100000"/>
              </a:lnSpc>
              <a:spcAft>
                <a:spcPts val="45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45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45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Aft>
                <a:spcPts val="45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BA26529-85C0-4F43-A661-C246EECB0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3F4EB3E8-5FEC-4C3E-A5D3-50A8AFCC3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8678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46320-0324-4809-B373-A030DCF95F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876847"/>
            <a:ext cx="3886200" cy="3263504"/>
          </a:xfrm>
        </p:spPr>
        <p:txBody>
          <a:bodyPr/>
          <a:lstStyle>
            <a:lvl1pPr>
              <a:lnSpc>
                <a:spcPct val="100000"/>
              </a:lnSpc>
              <a:spcAft>
                <a:spcPts val="45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Aft>
                <a:spcPts val="450"/>
              </a:spcAft>
              <a:defRPr/>
            </a:lvl3pPr>
            <a:lvl4pPr>
              <a:lnSpc>
                <a:spcPct val="100000"/>
              </a:lnSpc>
              <a:spcAft>
                <a:spcPts val="450"/>
              </a:spcAft>
              <a:defRPr/>
            </a:lvl4pPr>
            <a:lvl5pPr>
              <a:lnSpc>
                <a:spcPct val="100000"/>
              </a:lnSpc>
              <a:spcAft>
                <a:spcPts val="45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61D4E-334B-43FF-8C44-6087A8997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876847"/>
            <a:ext cx="3886200" cy="3263504"/>
          </a:xfrm>
        </p:spPr>
        <p:txBody>
          <a:bodyPr/>
          <a:lstStyle>
            <a:lvl1pPr>
              <a:lnSpc>
                <a:spcPct val="100000"/>
              </a:lnSpc>
              <a:spcAft>
                <a:spcPts val="45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Aft>
                <a:spcPts val="450"/>
              </a:spcAft>
              <a:defRPr/>
            </a:lvl3pPr>
            <a:lvl4pPr>
              <a:lnSpc>
                <a:spcPct val="100000"/>
              </a:lnSpc>
              <a:spcAft>
                <a:spcPts val="450"/>
              </a:spcAft>
              <a:defRPr/>
            </a:lvl4pPr>
            <a:lvl5pPr>
              <a:lnSpc>
                <a:spcPct val="100000"/>
              </a:lnSpc>
              <a:spcAft>
                <a:spcPts val="45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66660E1-DC61-49B7-B1BF-758191AD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B8CEC819-3D8B-4945-9089-704318659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9151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28C676-7022-455C-BC96-C417EAD0C1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44462" y="876847"/>
            <a:ext cx="4133063" cy="326350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FC6BE87-7DC1-4304-9721-F91A29FAEA3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8650" y="876847"/>
            <a:ext cx="3886200" cy="3263504"/>
          </a:xfrm>
        </p:spPr>
        <p:txBody>
          <a:bodyPr/>
          <a:lstStyle>
            <a:lvl1pPr>
              <a:lnSpc>
                <a:spcPct val="100000"/>
              </a:lnSpc>
              <a:spcAft>
                <a:spcPts val="450"/>
              </a:spcAft>
              <a:defRPr/>
            </a:lvl1pPr>
            <a:lvl2pPr>
              <a:lnSpc>
                <a:spcPct val="100000"/>
              </a:lnSpc>
              <a:spcAft>
                <a:spcPts val="450"/>
              </a:spcAft>
              <a:defRPr/>
            </a:lvl2pPr>
            <a:lvl3pPr>
              <a:lnSpc>
                <a:spcPct val="100000"/>
              </a:lnSpc>
              <a:spcAft>
                <a:spcPts val="450"/>
              </a:spcAft>
              <a:defRPr/>
            </a:lvl3pPr>
            <a:lvl4pPr>
              <a:lnSpc>
                <a:spcPct val="100000"/>
              </a:lnSpc>
              <a:spcAft>
                <a:spcPts val="450"/>
              </a:spcAft>
              <a:defRPr/>
            </a:lvl4pPr>
            <a:lvl5pPr>
              <a:lnSpc>
                <a:spcPct val="100000"/>
              </a:lnSpc>
              <a:spcAft>
                <a:spcPts val="45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1033C92-6E24-468B-B940-53DC3CAD36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41B954B2-D76F-441F-9CC1-B9786CEA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974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EB54FDB-76A2-4243-86B5-611386F46E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8959" y="4581912"/>
            <a:ext cx="327380" cy="327380"/>
          </a:xfrm>
          <a:prstGeom prst="rect">
            <a:avLst/>
          </a:prstGeom>
        </p:spPr>
      </p:pic>
      <p:pic>
        <p:nvPicPr>
          <p:cNvPr id="13" name="Picture 12" descr="A picture containing shirt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76BF76E-0419-4D4C-A49E-9895A6B546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6787" y="4517165"/>
            <a:ext cx="448512" cy="448512"/>
          </a:xfrm>
          <a:prstGeom prst="rect">
            <a:avLst/>
          </a:prstGeom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563F8E6-7209-4995-BB0C-79F5A590D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85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6477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72CA-9844-ED4F-A9CA-8D5FCE292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22561-560E-A644-BCF3-FA1B9EA4F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1825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366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1_Titl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CF7CF8-8E35-594A-922D-4CAC4D755C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59721"/>
            <a:ext cx="9144000" cy="283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54C60A-B06D-FC48-97F8-EBD043060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8090"/>
          </a:xfrm>
          <a:prstGeom prst="rect">
            <a:avLst/>
          </a:prstGeom>
        </p:spPr>
      </p:pic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49083" y="23878"/>
            <a:ext cx="8911003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27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" name="Google Shape;72;p21">
            <a:extLst>
              <a:ext uri="{FF2B5EF4-FFF2-40B4-BE49-F238E27FC236}">
                <a16:creationId xmlns:a16="http://schemas.microsoft.com/office/drawing/2014/main" id="{F1771293-F21C-0547-9DEC-46FFA3A9A4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/>
              <a:t>ogc.org | </a:t>
            </a:r>
            <a:fld id="{00000000-1234-1234-1234-123412341234}" type="slidenum">
              <a:rPr lang="en-US" smtClean="0"/>
              <a:pPr/>
              <a:t>‹#›</a:t>
            </a:fld>
            <a:endParaRPr dirty="0"/>
          </a:p>
        </p:txBody>
      </p:sp>
      <p:sp>
        <p:nvSpPr>
          <p:cNvPr id="10" name="Google Shape;38;p14">
            <a:extLst>
              <a:ext uri="{FF2B5EF4-FFF2-40B4-BE49-F238E27FC236}">
                <a16:creationId xmlns:a16="http://schemas.microsoft.com/office/drawing/2014/main" id="{3F69E2A0-3A46-BD46-9F89-6556CCD97B50}"/>
              </a:ext>
            </a:extLst>
          </p:cNvPr>
          <p:cNvSpPr txBox="1"/>
          <p:nvPr userDrawn="1"/>
        </p:nvSpPr>
        <p:spPr>
          <a:xfrm>
            <a:off x="7931386" y="23878"/>
            <a:ext cx="10721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367953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9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4778032" cy="4872943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13" descr="A picture containing person, man, using, water&#10;&#10;Description automatically generated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 flipH="1">
            <a:off x="4778032" y="0"/>
            <a:ext cx="4365968" cy="4872944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/>
        </p:nvSpPr>
        <p:spPr>
          <a:xfrm>
            <a:off x="968203" y="3376843"/>
            <a:ext cx="1547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sng" strike="noStrike" cap="none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lang="en" sz="1400" b="0" i="0" u="none" strike="noStrike" cap="none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indable</a:t>
            </a:r>
            <a:endParaRPr sz="1100"/>
          </a:p>
        </p:txBody>
      </p:sp>
      <p:sp>
        <p:nvSpPr>
          <p:cNvPr id="54" name="Google Shape;54;p13"/>
          <p:cNvSpPr txBox="1"/>
          <p:nvPr/>
        </p:nvSpPr>
        <p:spPr>
          <a:xfrm>
            <a:off x="7377154" y="4243351"/>
            <a:ext cx="1422875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100"/>
          </a:p>
        </p:txBody>
      </p:sp>
      <p:sp>
        <p:nvSpPr>
          <p:cNvPr id="55" name="Google Shape;55;p13"/>
          <p:cNvSpPr/>
          <p:nvPr/>
        </p:nvSpPr>
        <p:spPr>
          <a:xfrm>
            <a:off x="469400" y="3340009"/>
            <a:ext cx="401468" cy="4014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2317430" y="3349409"/>
            <a:ext cx="401468" cy="4014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63628" y="3915249"/>
            <a:ext cx="401468" cy="4014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2331454" y="3916972"/>
            <a:ext cx="401468" cy="40146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3" descr="A picture containing drawing, light,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5700" y="3342260"/>
            <a:ext cx="399217" cy="399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descr="A close up of a 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5402" y="3371012"/>
            <a:ext cx="349463" cy="349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669" y="3883796"/>
            <a:ext cx="459705" cy="459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 descr="A picture containing drawing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9148" y="390212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2813728" y="3398590"/>
            <a:ext cx="1547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ccessible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966458" y="3975149"/>
            <a:ext cx="1547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nteroperable</a:t>
            </a:r>
            <a:endParaRPr sz="1100"/>
          </a:p>
        </p:txBody>
      </p:sp>
      <p:sp>
        <p:nvSpPr>
          <p:cNvPr id="65" name="Google Shape;65;p13"/>
          <p:cNvSpPr txBox="1"/>
          <p:nvPr/>
        </p:nvSpPr>
        <p:spPr>
          <a:xfrm>
            <a:off x="2815969" y="3974694"/>
            <a:ext cx="1547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40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eusable</a:t>
            </a:r>
            <a:endParaRPr sz="140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0" y="2301639"/>
            <a:ext cx="4778033" cy="5491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14753" y="2357039"/>
            <a:ext cx="4506126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The world’s leading and comprehensive </a:t>
            </a:r>
            <a:br>
              <a:rPr lang="en" sz="1400" b="1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400" b="1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community of experts making location information:</a:t>
            </a:r>
            <a:endParaRPr sz="1400" b="1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8670190" y="4346551"/>
            <a:ext cx="2252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®</a:t>
            </a:r>
            <a:endParaRPr sz="14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3" descr="A picture containing building, outdoor, light, city&#10;&#10;Description automatically generated"/>
          <p:cNvPicPr preferRelativeResize="0"/>
          <p:nvPr/>
        </p:nvPicPr>
        <p:blipFill rotWithShape="1">
          <a:blip r:embed="rId8">
            <a:alphaModFix amt="85000"/>
          </a:blip>
          <a:srcRect/>
          <a:stretch/>
        </p:blipFill>
        <p:spPr>
          <a:xfrm>
            <a:off x="0" y="4871294"/>
            <a:ext cx="9144000" cy="27305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8231707" y="4911873"/>
            <a:ext cx="6400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Lato"/>
              <a:buNone/>
            </a:pPr>
            <a:r>
              <a:rPr lang="en" sz="9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ogc.org  |</a:t>
            </a:r>
            <a:endParaRPr sz="110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u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3" descr="A picture containing building, drawing, window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576" y="4888061"/>
            <a:ext cx="243436" cy="2434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>
            <a:off x="438669" y="4913404"/>
            <a:ext cx="2443162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Copyright © 2021 Open Geospatial Consortium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 descr="A picture containing building, outdoor, light, city&#10;&#10;Description automatically generated"/>
          <p:cNvPicPr preferRelativeResize="0"/>
          <p:nvPr/>
        </p:nvPicPr>
        <p:blipFill rotWithShape="1">
          <a:blip r:embed="rId7">
            <a:alphaModFix amt="85000"/>
          </a:blip>
          <a:srcRect/>
          <a:stretch/>
        </p:blipFill>
        <p:spPr>
          <a:xfrm>
            <a:off x="0" y="625"/>
            <a:ext cx="9144000" cy="71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 descr="A picture containing building, outdoor, light, city&#10;&#10;Description automatically generated"/>
          <p:cNvPicPr preferRelativeResize="0"/>
          <p:nvPr/>
        </p:nvPicPr>
        <p:blipFill rotWithShape="1">
          <a:blip r:embed="rId8">
            <a:alphaModFix amt="85000"/>
          </a:blip>
          <a:srcRect/>
          <a:stretch/>
        </p:blipFill>
        <p:spPr>
          <a:xfrm>
            <a:off x="0" y="4871294"/>
            <a:ext cx="9144000" cy="27305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250580" y="87212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92745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9274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7931386" y="23878"/>
            <a:ext cx="1072100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100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700"/>
              <a:buFont typeface="Lato"/>
              <a:buNone/>
              <a:defRPr sz="27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8231707" y="4911873"/>
            <a:ext cx="640080" cy="207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Lato"/>
              <a:buNone/>
            </a:pPr>
            <a:r>
              <a:rPr lang="en" sz="90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ogc.org  |</a:t>
            </a:r>
            <a:endParaRPr sz="110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68" cy="2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5" descr="A picture containing building, drawing, window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7576" y="4888061"/>
            <a:ext cx="243436" cy="24343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77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2651806-6243-2742-BBA8-84C2C8B9A8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598090"/>
          </a:xfrm>
          <a:prstGeom prst="rect">
            <a:avLst/>
          </a:prstGeom>
        </p:spPr>
      </p:pic>
      <p:pic>
        <p:nvPicPr>
          <p:cNvPr id="88" name="Google Shape;88;p22" descr="A picture containing building, outdoor, light, city&#10;&#10;Description automatically generated"/>
          <p:cNvPicPr preferRelativeResize="0"/>
          <p:nvPr/>
        </p:nvPicPr>
        <p:blipFill rotWithShape="1">
          <a:blip r:embed="rId5">
            <a:alphaModFix amt="85000"/>
          </a:blip>
          <a:srcRect t="8535" b="63720"/>
          <a:stretch/>
        </p:blipFill>
        <p:spPr>
          <a:xfrm>
            <a:off x="0" y="4871295"/>
            <a:ext cx="9144000" cy="27305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250580" y="872128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92745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9274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22"/>
          <p:cNvSpPr txBox="1"/>
          <p:nvPr/>
        </p:nvSpPr>
        <p:spPr>
          <a:xfrm>
            <a:off x="7931386" y="23878"/>
            <a:ext cx="10721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050" dirty="0"/>
          </a:p>
        </p:txBody>
      </p:sp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49083" y="23878"/>
            <a:ext cx="7266118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pic>
        <p:nvPicPr>
          <p:cNvPr id="95" name="Google Shape;95;p22" descr="A picture containing building, drawing, window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7576" y="4888060"/>
            <a:ext cx="243437" cy="24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3;p22">
            <a:extLst>
              <a:ext uri="{FF2B5EF4-FFF2-40B4-BE49-F238E27FC236}">
                <a16:creationId xmlns:a16="http://schemas.microsoft.com/office/drawing/2014/main" id="{B7624879-7F84-134D-99DD-50B7739F4C4C}"/>
              </a:ext>
            </a:extLst>
          </p:cNvPr>
          <p:cNvSpPr txBox="1"/>
          <p:nvPr userDrawn="1"/>
        </p:nvSpPr>
        <p:spPr>
          <a:xfrm>
            <a:off x="8231707" y="4911873"/>
            <a:ext cx="771779" cy="18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Lato"/>
              <a:buNone/>
            </a:pPr>
            <a:r>
              <a:rPr lang="en-US" sz="750" dirty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ogc.org  | </a:t>
            </a:r>
            <a:fld id="{E7B615B1-F8E1-4740-AB22-B39F005E31C8}" type="slidenum">
              <a:rPr lang="en-US" sz="750" smtClean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200"/>
                <a:buFont typeface="Lato"/>
                <a:buNone/>
              </a:pPr>
              <a:t>‹#›</a:t>
            </a:fld>
            <a:endParaRPr sz="788" dirty="0"/>
          </a:p>
        </p:txBody>
      </p:sp>
    </p:spTree>
    <p:extLst>
      <p:ext uri="{BB962C8B-B14F-4D97-AF65-F5344CB8AC3E}">
        <p14:creationId xmlns:p14="http://schemas.microsoft.com/office/powerpoint/2010/main" val="979572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BAAD1DE8-F1F5-4FAF-963B-2A354EA7A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5"/>
            <a:ext cx="9144000" cy="713379"/>
          </a:xfrm>
          <a:prstGeom prst="rect">
            <a:avLst/>
          </a:prstGeom>
        </p:spPr>
      </p:pic>
      <p:pic>
        <p:nvPicPr>
          <p:cNvPr id="13" name="Picture 1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8652D866-B14F-454C-BDF6-5545A022FB29}"/>
              </a:ext>
            </a:extLst>
          </p:cNvPr>
          <p:cNvPicPr>
            <a:picLocks/>
          </p:cNvPicPr>
          <p:nvPr userDrawn="1"/>
        </p:nvPicPr>
        <p:blipFill rotWithShape="1">
          <a:blip r:embed="rId8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1295"/>
            <a:ext cx="9144000" cy="27305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50DF1-7CB9-4ADA-A6E3-3CDCA86EF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580" y="87212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8AD972-4108-434B-AA8C-8EFF7EECE85D}"/>
              </a:ext>
            </a:extLst>
          </p:cNvPr>
          <p:cNvSpPr txBox="1"/>
          <p:nvPr userDrawn="1"/>
        </p:nvSpPr>
        <p:spPr>
          <a:xfrm>
            <a:off x="7931386" y="23878"/>
            <a:ext cx="1072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OGC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197B7C-A314-4779-BD55-2FC2CEB1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C634C5-3617-497F-B2D8-90501346CE33}"/>
              </a:ext>
            </a:extLst>
          </p:cNvPr>
          <p:cNvSpPr txBox="1"/>
          <p:nvPr userDrawn="1"/>
        </p:nvSpPr>
        <p:spPr>
          <a:xfrm>
            <a:off x="8231707" y="4911873"/>
            <a:ext cx="64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F2F2F2"/>
                </a:solidFill>
                <a:latin typeface="Lato" panose="020F0502020204030203" pitchFamily="34" charset="0"/>
              </a:rPr>
              <a:t>ogc.org  |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98B25B4-87D2-40A8-8FCE-9DC7E68F0B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4117" y="4909292"/>
            <a:ext cx="855968" cy="212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0F9F7EA0-3F56-4C7E-9B2D-3423B3AF028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45953386-97ED-4C4D-B208-AB8727D6635F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576" y="4888060"/>
            <a:ext cx="243437" cy="24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3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bg1">
              <a:lumMod val="95000"/>
            </a:schemeClr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450"/>
        </a:spcAft>
        <a:buFont typeface="Arial" panose="020B0604020202020204" pitchFamily="34" charset="0"/>
        <a:buChar char="•"/>
        <a:defRPr sz="2100" kern="1200">
          <a:solidFill>
            <a:srgbClr val="092745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450"/>
        </a:spcAft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88;p22" descr="A picture containing building, outdoor, light, city&#10;&#10;Description automatically generated">
            <a:extLst>
              <a:ext uri="{FF2B5EF4-FFF2-40B4-BE49-F238E27FC236}">
                <a16:creationId xmlns:a16="http://schemas.microsoft.com/office/drawing/2014/main" id="{1B1BCC68-6CF6-4044-BA60-BB0289F6F187}"/>
              </a:ext>
            </a:extLst>
          </p:cNvPr>
          <p:cNvPicPr preferRelativeResize="0"/>
          <p:nvPr userDrawn="1"/>
        </p:nvPicPr>
        <p:blipFill rotWithShape="1">
          <a:blip r:embed="rId6">
            <a:alphaModFix amt="85000"/>
          </a:blip>
          <a:srcRect t="8535" b="63720"/>
          <a:stretch/>
        </p:blipFill>
        <p:spPr>
          <a:xfrm>
            <a:off x="0" y="4871295"/>
            <a:ext cx="9144000" cy="273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B4326A-133F-4741-9B7B-1AE2B73DB98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9144000" cy="598090"/>
          </a:xfrm>
          <a:prstGeom prst="rect">
            <a:avLst/>
          </a:prstGeom>
        </p:spPr>
      </p:pic>
      <p:sp>
        <p:nvSpPr>
          <p:cNvPr id="9" name="Google Shape;91;p22">
            <a:extLst>
              <a:ext uri="{FF2B5EF4-FFF2-40B4-BE49-F238E27FC236}">
                <a16:creationId xmlns:a16="http://schemas.microsoft.com/office/drawing/2014/main" id="{3172EA11-1E7B-224A-96B5-B8BCF6738BCB}"/>
              </a:ext>
            </a:extLst>
          </p:cNvPr>
          <p:cNvSpPr txBox="1"/>
          <p:nvPr userDrawn="1"/>
        </p:nvSpPr>
        <p:spPr>
          <a:xfrm>
            <a:off x="7931386" y="23878"/>
            <a:ext cx="1072100" cy="530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OGC</a:t>
            </a:r>
            <a:endParaRPr sz="1050" dirty="0"/>
          </a:p>
        </p:txBody>
      </p:sp>
      <p:sp>
        <p:nvSpPr>
          <p:cNvPr id="10" name="Google Shape;93;p22">
            <a:extLst>
              <a:ext uri="{FF2B5EF4-FFF2-40B4-BE49-F238E27FC236}">
                <a16:creationId xmlns:a16="http://schemas.microsoft.com/office/drawing/2014/main" id="{293B25DA-A78F-D641-B0E0-F6CAFD21D19E}"/>
              </a:ext>
            </a:extLst>
          </p:cNvPr>
          <p:cNvSpPr txBox="1"/>
          <p:nvPr userDrawn="1"/>
        </p:nvSpPr>
        <p:spPr>
          <a:xfrm>
            <a:off x="8231707" y="4911873"/>
            <a:ext cx="771779" cy="18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Font typeface="Lato"/>
              <a:buNone/>
            </a:pPr>
            <a:r>
              <a:rPr lang="en-US" sz="750" dirty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t>ogc.org  | </a:t>
            </a:r>
            <a:fld id="{E7B615B1-F8E1-4740-AB22-B39F005E31C8}" type="slidenum">
              <a:rPr lang="en-US" sz="750" smtClean="0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2F2F2"/>
                </a:buClr>
                <a:buSzPts val="1200"/>
                <a:buFont typeface="Lato"/>
                <a:buNone/>
              </a:pPr>
              <a:t>‹#›</a:t>
            </a:fld>
            <a:endParaRPr sz="788" dirty="0"/>
          </a:p>
        </p:txBody>
      </p:sp>
    </p:spTree>
    <p:extLst>
      <p:ext uri="{BB962C8B-B14F-4D97-AF65-F5344CB8AC3E}">
        <p14:creationId xmlns:p14="http://schemas.microsoft.com/office/powerpoint/2010/main" val="23115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ygeoapi.i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geoapi.io" TargetMode="External"/><Relationship Id="rId7" Type="http://schemas.openxmlformats.org/officeDocument/2006/relationships/hyperlink" Target="https://app.swaggerhub.com/apis/rggibb/dggs-zonequery/0.0.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opengeospatial/ogcapi-discrete-global-grid-systems" TargetMode="External"/><Relationship Id="rId5" Type="http://schemas.openxmlformats.org/officeDocument/2006/relationships/hyperlink" Target="https://app.swaggerhub.com/apis/aaime-sh/dggs-process/0.0.3" TargetMode="External"/><Relationship Id="rId4" Type="http://schemas.openxmlformats.org/officeDocument/2006/relationships/hyperlink" Target="https://github.com/opengeospatial/ogcapi-discrete-global-grid-systems/blob/master/20-040r3-OGC-AS21-DGGSv2.0-draft-19170-1-proof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geospatial/ogcapi-discrete-global-grid-systems/blob/master/dggs-zonequery.y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14777" y="78907"/>
            <a:ext cx="4663200" cy="1238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OGC API DGGS - Background</a:t>
            </a:r>
            <a:endParaRPr sz="2400" b="1" dirty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Robert Gibb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Matt Purss</a:t>
            </a:r>
          </a:p>
        </p:txBody>
      </p:sp>
      <p:sp>
        <p:nvSpPr>
          <p:cNvPr id="113" name="Google Shape;113;p21"/>
          <p:cNvSpPr txBox="1"/>
          <p:nvPr/>
        </p:nvSpPr>
        <p:spPr>
          <a:xfrm>
            <a:off x="114752" y="1761052"/>
            <a:ext cx="46632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119th OGC Member Meeting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Virtual | 16 June 2021</a:t>
            </a:r>
            <a:endParaRPr sz="1100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79DF-D6EC-44D8-A11F-9975EC91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b="1" u="sng" dirty="0">
                <a:latin typeface="+mn-lt"/>
              </a:rPr>
              <a:t>[DGGS API - Core]</a:t>
            </a:r>
          </a:p>
          <a:p>
            <a:pPr marL="0" indent="0">
              <a:buNone/>
            </a:pPr>
            <a:r>
              <a:rPr lang="en-AU" b="1" u="sng" dirty="0">
                <a:latin typeface="+mn-lt"/>
              </a:rPr>
              <a:t>Conformance Class “DGGS Structure"</a:t>
            </a:r>
          </a:p>
          <a:p>
            <a:r>
              <a:rPr lang="en-AU" sz="1800" dirty="0">
                <a:latin typeface="+mn-lt"/>
              </a:rPr>
              <a:t>{</a:t>
            </a:r>
            <a:r>
              <a:rPr lang="en-AU" sz="1800" dirty="0" err="1">
                <a:latin typeface="+mn-lt"/>
              </a:rPr>
              <a:t>datasetAPI</a:t>
            </a:r>
            <a:r>
              <a:rPr lang="en-AU" sz="1800" dirty="0">
                <a:latin typeface="+mn-lt"/>
              </a:rPr>
              <a:t>}/</a:t>
            </a:r>
            <a:r>
              <a:rPr lang="en-AU" sz="1800" dirty="0" err="1">
                <a:latin typeface="+mn-lt"/>
              </a:rPr>
              <a:t>dggs</a:t>
            </a:r>
            <a:endParaRPr lang="en-AU" sz="1800" dirty="0">
              <a:latin typeface="+mn-lt"/>
            </a:endParaRPr>
          </a:p>
          <a:p>
            <a:r>
              <a:rPr lang="en-AU" sz="1800" dirty="0">
                <a:latin typeface="+mn-lt"/>
              </a:rPr>
              <a:t>{</a:t>
            </a:r>
            <a:r>
              <a:rPr lang="en-AU" sz="1800" dirty="0" err="1">
                <a:latin typeface="+mn-lt"/>
              </a:rPr>
              <a:t>datasetAPI</a:t>
            </a:r>
            <a:r>
              <a:rPr lang="en-AU" sz="1800" dirty="0">
                <a:latin typeface="+mn-lt"/>
              </a:rPr>
              <a:t>}/</a:t>
            </a:r>
            <a:r>
              <a:rPr lang="en-AU" sz="1800" dirty="0" err="1">
                <a:latin typeface="+mn-lt"/>
              </a:rPr>
              <a:t>dggs</a:t>
            </a:r>
            <a:r>
              <a:rPr lang="en-AU" sz="1800" dirty="0">
                <a:latin typeface="+mn-lt"/>
              </a:rPr>
              <a:t>/{</a:t>
            </a:r>
            <a:r>
              <a:rPr lang="en-AU" sz="1800" dirty="0" err="1">
                <a:latin typeface="+mn-lt"/>
              </a:rPr>
              <a:t>dggsId</a:t>
            </a:r>
            <a:r>
              <a:rPr lang="en-AU" sz="1800" dirty="0">
                <a:latin typeface="+mn-lt"/>
              </a:rPr>
              <a:t>} </a:t>
            </a:r>
          </a:p>
          <a:p>
            <a:pPr lvl="1"/>
            <a:r>
              <a:rPr lang="en-AU" sz="1500" dirty="0">
                <a:latin typeface="+mn-lt"/>
              </a:rPr>
              <a:t>information about the DGGS (hierarchy levels, zones etc.)</a:t>
            </a:r>
          </a:p>
          <a:p>
            <a:r>
              <a:rPr lang="en-AU" sz="1800" dirty="0">
                <a:latin typeface="+mn-lt"/>
              </a:rPr>
              <a:t> {</a:t>
            </a:r>
            <a:r>
              <a:rPr lang="en-AU" sz="1800" dirty="0" err="1">
                <a:latin typeface="+mn-lt"/>
              </a:rPr>
              <a:t>datasetAPI</a:t>
            </a:r>
            <a:r>
              <a:rPr lang="en-AU" sz="1800" dirty="0">
                <a:latin typeface="+mn-lt"/>
              </a:rPr>
              <a:t>}/</a:t>
            </a:r>
            <a:r>
              <a:rPr lang="en-AU" sz="1800" dirty="0" err="1">
                <a:latin typeface="+mn-lt"/>
              </a:rPr>
              <a:t>dggs</a:t>
            </a:r>
            <a:r>
              <a:rPr lang="en-AU" sz="1800" dirty="0">
                <a:latin typeface="+mn-lt"/>
              </a:rPr>
              <a:t>/{</a:t>
            </a:r>
            <a:r>
              <a:rPr lang="en-AU" sz="1800" dirty="0" err="1">
                <a:latin typeface="+mn-lt"/>
              </a:rPr>
              <a:t>dggsId</a:t>
            </a:r>
            <a:r>
              <a:rPr lang="en-AU" sz="1800" dirty="0">
                <a:latin typeface="+mn-lt"/>
              </a:rPr>
              <a:t>}/zones</a:t>
            </a:r>
          </a:p>
          <a:p>
            <a:r>
              <a:rPr lang="en-AU" sz="1800" dirty="0">
                <a:latin typeface="+mn-lt"/>
              </a:rPr>
              <a:t> {</a:t>
            </a:r>
            <a:r>
              <a:rPr lang="en-AU" sz="1800" dirty="0" err="1">
                <a:latin typeface="+mn-lt"/>
              </a:rPr>
              <a:t>datasetAPI</a:t>
            </a:r>
            <a:r>
              <a:rPr lang="en-AU" sz="1800" dirty="0">
                <a:latin typeface="+mn-lt"/>
              </a:rPr>
              <a:t>}/</a:t>
            </a:r>
            <a:r>
              <a:rPr lang="en-AU" sz="1800" dirty="0" err="1">
                <a:latin typeface="+mn-lt"/>
              </a:rPr>
              <a:t>dggs</a:t>
            </a:r>
            <a:r>
              <a:rPr lang="en-AU" sz="1800" dirty="0">
                <a:latin typeface="+mn-lt"/>
              </a:rPr>
              <a:t>/{</a:t>
            </a:r>
            <a:r>
              <a:rPr lang="en-AU" sz="1800" dirty="0" err="1">
                <a:latin typeface="+mn-lt"/>
              </a:rPr>
              <a:t>dggsId</a:t>
            </a:r>
            <a:r>
              <a:rPr lang="en-AU" sz="1800" dirty="0">
                <a:latin typeface="+mn-lt"/>
              </a:rPr>
              <a:t>}/zones/{</a:t>
            </a:r>
            <a:r>
              <a:rPr lang="en-AU" sz="1800" dirty="0" err="1">
                <a:latin typeface="+mn-lt"/>
              </a:rPr>
              <a:t>zoneId</a:t>
            </a:r>
            <a:r>
              <a:rPr lang="en-AU" sz="1800" dirty="0">
                <a:latin typeface="+mn-lt"/>
              </a:rPr>
              <a:t>}</a:t>
            </a:r>
          </a:p>
          <a:p>
            <a:pPr lvl="1"/>
            <a:r>
              <a:rPr lang="en-AU" sz="1500" dirty="0">
                <a:latin typeface="+mn-lt"/>
              </a:rPr>
              <a:t>[links for child, parent, sibling zones]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CCCA7-526C-4569-A0C1-B84DE555C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buClrTx/>
            </a:pPr>
            <a:fld id="{0F9F7EA0-3F56-4C7E-9B2D-3423B3AF0281}" type="slidenum">
              <a:rPr lang="en-US" kern="1200">
                <a:solidFill>
                  <a:prstClr val="white">
                    <a:lumMod val="95000"/>
                  </a:prstClr>
                </a:solidFill>
                <a:ea typeface="+mn-ea"/>
                <a:cs typeface="+mn-cs"/>
              </a:rPr>
              <a:pPr defTabSz="685800">
                <a:buClrTx/>
              </a:pPr>
              <a:t>10</a:t>
            </a:fld>
            <a:endParaRPr lang="en-US" kern="1200" dirty="0">
              <a:solidFill>
                <a:prstClr val="white">
                  <a:lumMod val="9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DCF1D3-6B83-4420-B4CC-B48FBB5F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DGGS APIs – Tested  Constructs</a:t>
            </a:r>
          </a:p>
        </p:txBody>
      </p:sp>
    </p:spTree>
    <p:extLst>
      <p:ext uri="{BB962C8B-B14F-4D97-AF65-F5344CB8AC3E}">
        <p14:creationId xmlns:p14="http://schemas.microsoft.com/office/powerpoint/2010/main" val="320258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79DF-D6EC-44D8-A11F-9975EC91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80" y="780688"/>
            <a:ext cx="8547732" cy="3922757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AU" sz="8400" b="1" u="sng" dirty="0">
                <a:latin typeface="+mn-lt"/>
              </a:rPr>
              <a:t>[DGGS API - Core]</a:t>
            </a:r>
          </a:p>
          <a:p>
            <a:pPr marL="0" indent="0">
              <a:buNone/>
            </a:pPr>
            <a:r>
              <a:rPr lang="en-AU" sz="8400" b="1" u="sng" dirty="0">
                <a:latin typeface="+mn-lt"/>
              </a:rPr>
              <a:t>Conformance Class "Topological Zone relationships"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}/zones/{</a:t>
            </a:r>
            <a:r>
              <a:rPr lang="en-AU" sz="5600" dirty="0" err="1">
                <a:latin typeface="+mn-lt"/>
              </a:rPr>
              <a:t>zoneId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children?zone</a:t>
            </a:r>
            <a:r>
              <a:rPr lang="en-AU" sz="5600" dirty="0">
                <a:latin typeface="+mn-lt"/>
              </a:rPr>
              <a:t>={id} 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=&gt; </a:t>
            </a:r>
            <a:r>
              <a:rPr lang="en-AU" sz="5600" dirty="0" err="1">
                <a:highlight>
                  <a:srgbClr val="FFFF00"/>
                </a:highlight>
                <a:latin typeface="+mn-lt"/>
              </a:rPr>
              <a:t>child?another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={</a:t>
            </a:r>
            <a:r>
              <a:rPr lang="en-AU" sz="5600" dirty="0" err="1">
                <a:highlight>
                  <a:srgbClr val="FFFF00"/>
                </a:highlight>
                <a:latin typeface="+mn-lt"/>
              </a:rPr>
              <a:t>zoneId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}…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}/zones/{</a:t>
            </a:r>
            <a:r>
              <a:rPr lang="en-AU" sz="5600" dirty="0" err="1">
                <a:latin typeface="+mn-lt"/>
              </a:rPr>
              <a:t>zoneId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parents?zone</a:t>
            </a:r>
            <a:r>
              <a:rPr lang="en-AU" sz="5600" dirty="0">
                <a:latin typeface="+mn-lt"/>
              </a:rPr>
              <a:t>={id} 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=&gt; </a:t>
            </a:r>
            <a:r>
              <a:rPr lang="en-AU" sz="5600" dirty="0" err="1">
                <a:highlight>
                  <a:srgbClr val="FFFF00"/>
                </a:highlight>
                <a:latin typeface="+mn-lt"/>
              </a:rPr>
              <a:t>parent?another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={</a:t>
            </a:r>
            <a:r>
              <a:rPr lang="en-AU" sz="5600" dirty="0" err="1">
                <a:highlight>
                  <a:srgbClr val="FFFF00"/>
                </a:highlight>
                <a:latin typeface="+mn-lt"/>
              </a:rPr>
              <a:t>zoneId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}…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}/zones/{</a:t>
            </a:r>
            <a:r>
              <a:rPr lang="en-AU" sz="5600" dirty="0" err="1">
                <a:latin typeface="+mn-lt"/>
              </a:rPr>
              <a:t>zoneId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neighbours?zone</a:t>
            </a:r>
            <a:r>
              <a:rPr lang="en-AU" sz="5600" dirty="0">
                <a:latin typeface="+mn-lt"/>
              </a:rPr>
              <a:t>={id} </a:t>
            </a:r>
            <a:r>
              <a:rPr lang="en-AU" sz="5600" dirty="0">
                <a:highlight>
                  <a:srgbClr val="FFFF00"/>
                </a:highlight>
                <a:latin typeface="+mn-lt"/>
                <a:sym typeface="Symbol" panose="05050102010706020507" pitchFamily="18" charset="2"/>
              </a:rPr>
              <a:t>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&gt; </a:t>
            </a:r>
            <a:r>
              <a:rPr lang="en-AU" sz="5600" dirty="0" err="1">
                <a:highlight>
                  <a:srgbClr val="FFFF00"/>
                </a:highlight>
                <a:latin typeface="+mn-lt"/>
              </a:rPr>
              <a:t>sibling?another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={</a:t>
            </a:r>
            <a:r>
              <a:rPr lang="en-AU" sz="5600" dirty="0" err="1">
                <a:highlight>
                  <a:srgbClr val="FFFF00"/>
                </a:highlight>
                <a:latin typeface="+mn-lt"/>
              </a:rPr>
              <a:t>zoneId</a:t>
            </a:r>
            <a:r>
              <a:rPr lang="en-AU" sz="5600" dirty="0">
                <a:highlight>
                  <a:srgbClr val="FFFF00"/>
                </a:highlight>
                <a:latin typeface="+mn-lt"/>
              </a:rPr>
              <a:t>}…</a:t>
            </a:r>
          </a:p>
          <a:p>
            <a:pPr marL="0" indent="0">
              <a:buNone/>
            </a:pPr>
            <a:endParaRPr lang="en-AU" sz="8400" b="1" u="sng" dirty="0">
              <a:latin typeface="+mn-lt"/>
            </a:endParaRPr>
          </a:p>
          <a:p>
            <a:pPr marL="0" indent="0">
              <a:buNone/>
            </a:pPr>
            <a:r>
              <a:rPr lang="en-AU" sz="8400" b="1" u="sng" dirty="0">
                <a:latin typeface="+mn-lt"/>
              </a:rPr>
              <a:t>Conformance Class "Zones as Features"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}/features/ (landing page)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}/features/collections/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}/features/collections/{</a:t>
            </a:r>
            <a:r>
              <a:rPr lang="en-AU" sz="5600" dirty="0" err="1">
                <a:latin typeface="+mn-lt"/>
              </a:rPr>
              <a:t>zoneId</a:t>
            </a:r>
            <a:r>
              <a:rPr lang="en-AU" sz="5600" dirty="0">
                <a:latin typeface="+mn-lt"/>
              </a:rPr>
              <a:t>}</a:t>
            </a:r>
          </a:p>
          <a:p>
            <a:r>
              <a:rPr lang="en-AU" sz="5600" dirty="0">
                <a:latin typeface="+mn-lt"/>
              </a:rPr>
              <a:t>   {</a:t>
            </a:r>
            <a:r>
              <a:rPr lang="en-AU" sz="5600" dirty="0" err="1">
                <a:latin typeface="+mn-lt"/>
              </a:rPr>
              <a:t>datasetAPI</a:t>
            </a:r>
            <a:r>
              <a:rPr lang="en-AU" sz="5600" dirty="0">
                <a:latin typeface="+mn-lt"/>
              </a:rPr>
              <a:t>}/</a:t>
            </a:r>
            <a:r>
              <a:rPr lang="en-AU" sz="5600" dirty="0" err="1">
                <a:latin typeface="+mn-lt"/>
              </a:rPr>
              <a:t>dggs</a:t>
            </a:r>
            <a:r>
              <a:rPr lang="en-AU" sz="5600" dirty="0">
                <a:latin typeface="+mn-lt"/>
              </a:rPr>
              <a:t>/{</a:t>
            </a:r>
            <a:r>
              <a:rPr lang="en-AU" sz="5600" dirty="0" err="1">
                <a:latin typeface="+mn-lt"/>
              </a:rPr>
              <a:t>dggsId</a:t>
            </a:r>
            <a:r>
              <a:rPr lang="en-AU" sz="5600" dirty="0">
                <a:latin typeface="+mn-lt"/>
              </a:rPr>
              <a:t>}/features/collections/{</a:t>
            </a:r>
            <a:r>
              <a:rPr lang="en-AU" sz="5600" dirty="0" err="1">
                <a:latin typeface="+mn-lt"/>
              </a:rPr>
              <a:t>zoneId</a:t>
            </a:r>
            <a:r>
              <a:rPr lang="en-AU" sz="5600" dirty="0">
                <a:latin typeface="+mn-lt"/>
              </a:rPr>
              <a:t>}/items (zone polygons)</a:t>
            </a:r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CCCA7-526C-4569-A0C1-B84DE555C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buClrTx/>
            </a:pPr>
            <a:fld id="{0F9F7EA0-3F56-4C7E-9B2D-3423B3AF0281}" type="slidenum">
              <a:rPr lang="en-US" kern="1200">
                <a:solidFill>
                  <a:prstClr val="white">
                    <a:lumMod val="95000"/>
                  </a:prstClr>
                </a:solidFill>
                <a:ea typeface="+mn-ea"/>
                <a:cs typeface="+mn-cs"/>
              </a:rPr>
              <a:pPr defTabSz="685800">
                <a:buClrTx/>
              </a:pPr>
              <a:t>11</a:t>
            </a:fld>
            <a:endParaRPr lang="en-US" kern="1200" dirty="0">
              <a:solidFill>
                <a:prstClr val="white">
                  <a:lumMod val="9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DCF1D3-6B83-4420-B4CC-B48FBB5F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DGGS APIs – Tested  Constructs</a:t>
            </a:r>
          </a:p>
        </p:txBody>
      </p:sp>
    </p:spTree>
    <p:extLst>
      <p:ext uri="{BB962C8B-B14F-4D97-AF65-F5344CB8AC3E}">
        <p14:creationId xmlns:p14="http://schemas.microsoft.com/office/powerpoint/2010/main" val="41097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" sz="2800" dirty="0"/>
              <a:t>OGC API DGGS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67781" y="519078"/>
            <a:ext cx="8507867" cy="431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76200" lv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2400"/>
              <a:buNone/>
            </a:pPr>
            <a:r>
              <a:rPr lang="en" sz="1800" b="1" dirty="0">
                <a:solidFill>
                  <a:schemeClr val="dk1"/>
                </a:solidFill>
              </a:rPr>
              <a:t>OGC Abstract Specification 21 v 2.0 DGGS:</a:t>
            </a:r>
            <a:r>
              <a:rPr lang="en" sz="1800" b="1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lang="en" sz="1800" dirty="0">
                <a:solidFill>
                  <a:schemeClr val="dk1"/>
                </a:solidFill>
                <a:uFill>
                  <a:noFill/>
                </a:uFill>
              </a:rPr>
            </a:br>
            <a:r>
              <a:rPr lang="en-NZ" sz="1400" u="sng" dirty="0">
                <a:solidFill>
                  <a:schemeClr val="hlink"/>
                </a:solidFill>
              </a:rPr>
              <a:t>https://github.com/opengeospatial/ogcapi-discrete-global-grid-systems/blob/master/20-040r3-OGC-AS21-DGGSv2.0-draft-19170-1-proof.pdf</a:t>
            </a:r>
            <a:r>
              <a:rPr lang="en-NZ" sz="1400" dirty="0">
                <a:solidFill>
                  <a:schemeClr val="dk1"/>
                </a:solidFill>
              </a:rPr>
              <a:t> c.f. section </a:t>
            </a:r>
            <a:r>
              <a:rPr lang="en-US" sz="1400" dirty="0">
                <a:solidFill>
                  <a:schemeClr val="dk1"/>
                </a:solidFill>
              </a:rPr>
              <a:t>8.3.3. Core Topological Query Functions module</a:t>
            </a:r>
          </a:p>
          <a:p>
            <a:pPr marL="76200" lv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2400"/>
              <a:buNone/>
            </a:pPr>
            <a:r>
              <a:rPr lang="en-US" sz="1400" dirty="0">
                <a:solidFill>
                  <a:schemeClr val="dk1"/>
                </a:solidFill>
              </a:rPr>
              <a:t>Defines </a:t>
            </a:r>
            <a:r>
              <a:rPr lang="en-US" sz="1400" dirty="0" err="1">
                <a:solidFill>
                  <a:schemeClr val="dk1"/>
                </a:solidFill>
              </a:rPr>
              <a:t>ZoneQuery</a:t>
            </a:r>
            <a:r>
              <a:rPr lang="en-US" sz="1400" dirty="0">
                <a:solidFill>
                  <a:schemeClr val="dk1"/>
                </a:solidFill>
              </a:rPr>
              <a:t> operations which are redefined from Query2D and Query 3D ISO 19107:2019 Spatial Schema – these are DE9IM operations: within, crosses, union </a:t>
            </a:r>
            <a:r>
              <a:rPr lang="en-US" sz="1400" dirty="0" err="1">
                <a:solidFill>
                  <a:schemeClr val="dk1"/>
                </a:solidFill>
              </a:rPr>
              <a:t>etc</a:t>
            </a:r>
            <a:r>
              <a:rPr lang="en-US" sz="1400" dirty="0">
                <a:solidFill>
                  <a:schemeClr val="dk1"/>
                </a:solidFill>
              </a:rPr>
              <a:t> – and augmented by temporal and hierarchical topological operators.</a:t>
            </a:r>
          </a:p>
          <a:p>
            <a:pPr marL="76200" lvl="0" indent="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2400"/>
              <a:buNone/>
            </a:pPr>
            <a:r>
              <a:rPr lang="en-US" sz="1400" dirty="0">
                <a:solidFill>
                  <a:schemeClr val="dk1"/>
                </a:solidFill>
              </a:rPr>
              <a:t>Three critical differences are introduced in </a:t>
            </a:r>
            <a:r>
              <a:rPr lang="en-US" sz="1400" dirty="0" err="1">
                <a:solidFill>
                  <a:schemeClr val="dk1"/>
                </a:solidFill>
              </a:rPr>
              <a:t>ZoneQuery</a:t>
            </a:r>
            <a:r>
              <a:rPr lang="en-US" sz="1400" dirty="0">
                <a:solidFill>
                  <a:schemeClr val="dk1"/>
                </a:solidFill>
              </a:rPr>
              <a:t>:</a:t>
            </a:r>
          </a:p>
          <a:p>
            <a:pPr marL="876300"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400" dirty="0"/>
              <a:t>Geometries in </a:t>
            </a:r>
            <a:r>
              <a:rPr lang="en-US" sz="1400" dirty="0" err="1"/>
              <a:t>ZoneQuery</a:t>
            </a:r>
            <a:r>
              <a:rPr lang="en-US" sz="1400" dirty="0"/>
              <a:t> are represented by Zonal Identifiers, rather than by sets of coordinates in Query2D and Query3D,</a:t>
            </a:r>
          </a:p>
          <a:p>
            <a:pPr marL="876300"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400" dirty="0">
                <a:solidFill>
                  <a:schemeClr val="dk1"/>
                </a:solidFill>
              </a:rPr>
              <a:t>A single set of operations now cover 1D, 2D, 3D &amp; 4D topological queries, this is achieved through a </a:t>
            </a:r>
            <a:r>
              <a:rPr lang="en-US" sz="14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400" dirty="0">
                <a:solidFill>
                  <a:schemeClr val="dk1"/>
                </a:solidFill>
              </a:rPr>
              <a:t> parameter, which </a:t>
            </a:r>
            <a:r>
              <a:rPr lang="en-US" sz="1400" dirty="0"/>
              <a:t>constrains</a:t>
            </a:r>
            <a:r>
              <a:rPr lang="en-US" sz="1400" dirty="0">
                <a:solidFill>
                  <a:schemeClr val="dk1"/>
                </a:solidFill>
              </a:rPr>
              <a:t> the dimensionality of the operation.</a:t>
            </a:r>
          </a:p>
          <a:p>
            <a:pPr marL="876300" lvl="1">
              <a:spcBef>
                <a:spcPts val="600"/>
              </a:spcBef>
              <a:buSzPct val="100000"/>
              <a:buFont typeface="+mj-lt"/>
              <a:buAutoNum type="arabicPeriod"/>
            </a:pPr>
            <a:r>
              <a:rPr lang="en-US" sz="1400" dirty="0"/>
              <a:t>The operations are all defined as topological comparisons between two individual zones, </a:t>
            </a:r>
            <a:br>
              <a:rPr lang="en-US" sz="1400" dirty="0"/>
            </a:br>
            <a:r>
              <a:rPr lang="en-US" sz="1400" dirty="0"/>
              <a:t>rather than two features. With DGGS all features are represented by lists of Zonal Identifiers. Features can be compared topologically by applying the zone level comparisons to </a:t>
            </a:r>
            <a:br>
              <a:rPr lang="en-US" sz="1400" dirty="0"/>
            </a:br>
            <a:r>
              <a:rPr lang="en-US" sz="1400" dirty="0"/>
              <a:t>members in the list.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6487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US" sz="2400" b="0" dirty="0"/>
              <a:t>DGGS – RS Navigator: topological functions on </a:t>
            </a:r>
            <a:r>
              <a:rPr lang="en-US" sz="2400" b="0" dirty="0" err="1"/>
              <a:t>ZoneID</a:t>
            </a:r>
            <a:r>
              <a:rPr lang="en-US" sz="2400" b="0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69500-3955-4E8B-BB31-C08194269951}"/>
              </a:ext>
            </a:extLst>
          </p:cNvPr>
          <p:cNvSpPr/>
          <p:nvPr/>
        </p:nvSpPr>
        <p:spPr>
          <a:xfrm>
            <a:off x="355556" y="701687"/>
            <a:ext cx="868271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800"/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distance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002060"/>
                </a:solidFill>
                <a:latin typeface="Microsoft Sans Serif" panose="020B0604020202020204" pitchFamily="34" charset="0"/>
              </a:rPr>
              <a:t>: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endParaRPr lang="en-NZ" sz="5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685800"/>
            <a:r>
              <a:rPr lang="en-NZ" sz="105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&lt;&lt;query&gt;&gt;	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contains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002060"/>
                </a:solidFill>
                <a:latin typeface="Microsoft Sans Serif" panose="020B0604020202020204" pitchFamily="34" charset="0"/>
              </a:rPr>
              <a:t>: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crosses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002060"/>
                </a:solidFill>
                <a:latin typeface="Microsoft Sans Serif" panose="020B0604020202020204" pitchFamily="34" charset="0"/>
              </a:rPr>
              <a:t>: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lvl="2" defTabSz="685800"/>
            <a:r>
              <a:rPr lang="en-NZ" sz="105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		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disjoint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002060"/>
                </a:solidFill>
                <a:latin typeface="Microsoft Sans Serif" panose="020B0604020202020204" pitchFamily="34" charset="0"/>
              </a:rPr>
              <a:t>: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equals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		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intersects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:ZonalIdentifier,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overlaps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		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touches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within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		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withinDistance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</a:t>
            </a:r>
            <a:r>
              <a:rPr lang="en-NZ" sz="1050" dirty="0" err="1">
                <a:solidFill>
                  <a:srgbClr val="7030A0"/>
                </a:solidFill>
                <a:latin typeface="Microsoft Sans Serif" panose="020B0604020202020204" pitchFamily="34" charset="0"/>
              </a:rPr>
              <a:t>dist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:Distance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b="1" dirty="0">
                <a:solidFill>
                  <a:srgbClr val="333333"/>
                </a:solidFill>
                <a:highlight>
                  <a:srgbClr val="E8F6EA"/>
                </a:highlight>
                <a:latin typeface="Bitstream Vera Serif" panose="02060603050605020204" pitchFamily="18" charset="0"/>
              </a:rPr>
              <a:t>		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parentOf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FFC00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inheritID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:Boolean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		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childOf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,     </a:t>
            </a:r>
            <a:r>
              <a:rPr lang="en-NZ" sz="1050" dirty="0" err="1">
                <a:solidFill>
                  <a:srgbClr val="FFC00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inheritID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:Boolean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[4])</a:t>
            </a:r>
          </a:p>
          <a:p>
            <a:pPr defTabSz="685800"/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		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siblingOf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:ZonalIdentifier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FFC00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inheritID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:Boolean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:DirectPosition</a:t>
            </a:r>
            <a:r>
              <a:rPr lang="en-NZ" sz="1050" dirty="0">
                <a:solidFill>
                  <a:srgbClr val="333333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[4])</a:t>
            </a:r>
          </a:p>
          <a:p>
            <a:pPr lvl="0" defTabSz="685800"/>
            <a:r>
              <a:rPr lang="en-NZ" sz="1050" b="1" dirty="0">
                <a:highlight>
                  <a:srgbClr val="ABF3FB"/>
                </a:highlight>
              </a:rPr>
              <a:t>&lt;&lt;query&gt;&gt; (1D)	</a:t>
            </a:r>
            <a:r>
              <a:rPr lang="en-NZ" sz="1050" dirty="0" err="1">
                <a:highlight>
                  <a:srgbClr val="ABF3FB"/>
                </a:highlight>
              </a:rPr>
              <a:t>relativePosition</a:t>
            </a:r>
            <a:r>
              <a:rPr lang="en-NZ" sz="1050" dirty="0">
                <a:highlight>
                  <a:srgbClr val="ABF3FB"/>
                </a:highlight>
              </a:rPr>
              <a:t>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highlight>
                  <a:srgbClr val="ABF3FB"/>
                </a:highlight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highlight>
                  <a:srgbClr val="ABF3FB"/>
                </a:highlight>
              </a:rPr>
              <a:t>:ZonalIdentifier</a:t>
            </a:r>
            <a:r>
              <a:rPr lang="en-NZ" sz="1050" dirty="0">
                <a:highlight>
                  <a:srgbClr val="ABF3FB"/>
                </a:highlight>
              </a:rPr>
              <a:t>,</a:t>
            </a:r>
            <a:r>
              <a:rPr lang="en-NZ" sz="1050" dirty="0">
                <a:solidFill>
                  <a:srgbClr val="00B050"/>
                </a:solidFill>
                <a:highlight>
                  <a:srgbClr val="ABF3FB"/>
                </a:highlight>
                <a:latin typeface="Microsoft Sans Serif" panose="020B0604020202020204" pitchFamily="34" charset="0"/>
              </a:rPr>
              <a:t> </a:t>
            </a:r>
            <a:r>
              <a:rPr lang="en-NZ" sz="1050" dirty="0" err="1">
                <a:solidFill>
                  <a:srgbClr val="00B050"/>
                </a:solidFill>
                <a:highlight>
                  <a:srgbClr val="ABF3FB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highlight>
                  <a:srgbClr val="ABF3FB"/>
                </a:highlight>
              </a:rPr>
              <a:t>:DirectPosition</a:t>
            </a:r>
            <a:r>
              <a:rPr lang="en-NZ" sz="1050" dirty="0">
                <a:highlight>
                  <a:srgbClr val="ABF3FB"/>
                </a:highlight>
              </a:rPr>
              <a:t>[4])</a:t>
            </a:r>
          </a:p>
          <a:p>
            <a:pPr defTabSz="685800"/>
            <a:endParaRPr lang="en-NZ" sz="500" dirty="0">
              <a:solidFill>
                <a:srgbClr val="FF0000"/>
              </a:solidFill>
            </a:endParaRPr>
          </a:p>
          <a:p>
            <a:pPr defTabSz="685800"/>
            <a:r>
              <a:rPr lang="en-NZ" sz="1050" b="1" dirty="0"/>
              <a:t>&lt;&lt;reference&gt;&gt;	</a:t>
            </a:r>
            <a:r>
              <a:rPr lang="en-NZ" sz="1050" dirty="0"/>
              <a:t>relate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/>
              <a:t>:ZonalIdentifier</a:t>
            </a:r>
            <a:r>
              <a:rPr lang="en-NZ" sz="1050" dirty="0"/>
              <a:t>,     </a:t>
            </a:r>
            <a:r>
              <a:rPr lang="en-NZ" sz="1050" dirty="0" err="1">
                <a:solidFill>
                  <a:schemeClr val="accent2">
                    <a:lumMod val="75000"/>
                  </a:schemeClr>
                </a:solidFill>
              </a:rPr>
              <a:t>matrix</a:t>
            </a:r>
            <a:r>
              <a:rPr lang="en-NZ" sz="1050" dirty="0" err="1"/>
              <a:t>:CharacterString</a:t>
            </a:r>
            <a:r>
              <a:rPr lang="en-NZ" sz="1050" dirty="0"/>
              <a:t>,   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/>
              <a:t>:DirectPosition</a:t>
            </a:r>
            <a:r>
              <a:rPr lang="en-NZ" sz="1050" dirty="0"/>
              <a:t>[4])</a:t>
            </a:r>
          </a:p>
          <a:p>
            <a:pPr defTabSz="685800"/>
            <a:r>
              <a:rPr lang="en-NZ" sz="1050" b="1" dirty="0">
                <a:highlight>
                  <a:srgbClr val="ABF3FB"/>
                </a:highlight>
              </a:rPr>
              <a:t>&lt;&lt;reference&gt;&gt;</a:t>
            </a:r>
            <a:r>
              <a:rPr lang="en-NZ" sz="1050" dirty="0">
                <a:highlight>
                  <a:srgbClr val="ABF3FB"/>
                </a:highlight>
              </a:rPr>
              <a:t> (1D)</a:t>
            </a:r>
            <a:r>
              <a:rPr lang="en-NZ" sz="1050" b="1" dirty="0">
                <a:highlight>
                  <a:srgbClr val="ABF3FB"/>
                </a:highlight>
              </a:rPr>
              <a:t>	</a:t>
            </a:r>
            <a:r>
              <a:rPr lang="en-NZ" sz="1050" dirty="0" err="1">
                <a:highlight>
                  <a:srgbClr val="ABF3FB"/>
                </a:highlight>
              </a:rPr>
              <a:t>relatePosition</a:t>
            </a:r>
            <a:r>
              <a:rPr lang="en-NZ" sz="1050" dirty="0">
                <a:highlight>
                  <a:srgbClr val="ABF3FB"/>
                </a:highlight>
              </a:rPr>
              <a:t>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highlight>
                  <a:srgbClr val="ABF3FB"/>
                </a:highlight>
                <a:latin typeface="Microsoft Sans Serif" panose="020B0604020202020204" pitchFamily="34" charset="0"/>
              </a:rPr>
              <a:t>another</a:t>
            </a:r>
            <a:r>
              <a:rPr lang="en-NZ" sz="1050" dirty="0" err="1">
                <a:highlight>
                  <a:srgbClr val="ABF3FB"/>
                </a:highlight>
              </a:rPr>
              <a:t>:ZonalIdentifier</a:t>
            </a:r>
            <a:r>
              <a:rPr lang="en-NZ" sz="1050" dirty="0">
                <a:highlight>
                  <a:srgbClr val="ABF3FB"/>
                </a:highlight>
              </a:rPr>
              <a:t>,  </a:t>
            </a:r>
            <a:r>
              <a:rPr lang="en-NZ" sz="1050" dirty="0" err="1">
                <a:solidFill>
                  <a:schemeClr val="accent2">
                    <a:lumMod val="75000"/>
                  </a:schemeClr>
                </a:solidFill>
                <a:highlight>
                  <a:srgbClr val="ABF3FB"/>
                </a:highlight>
              </a:rPr>
              <a:t>relate</a:t>
            </a:r>
            <a:r>
              <a:rPr lang="en-NZ" sz="1050" dirty="0" err="1">
                <a:highlight>
                  <a:srgbClr val="ABF3FB"/>
                </a:highlight>
              </a:rPr>
              <a:t>:RelativePosition</a:t>
            </a:r>
            <a:r>
              <a:rPr lang="en-NZ" sz="1050" dirty="0">
                <a:highlight>
                  <a:srgbClr val="ABF3FB"/>
                </a:highlight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ABF3FB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highlight>
                  <a:srgbClr val="ABF3FB"/>
                </a:highlight>
              </a:rPr>
              <a:t>:DirectPosition</a:t>
            </a:r>
            <a:r>
              <a:rPr lang="en-NZ" sz="1050" dirty="0">
                <a:highlight>
                  <a:srgbClr val="ABF3FB"/>
                </a:highlight>
              </a:rPr>
              <a:t>[4])</a:t>
            </a:r>
            <a:endParaRPr lang="en-NZ" sz="1050" b="1" dirty="0">
              <a:highlight>
                <a:srgbClr val="ABF3FB"/>
              </a:highlight>
            </a:endParaRPr>
          </a:p>
          <a:p>
            <a:pPr defTabSz="685800"/>
            <a:endParaRPr lang="en-NZ" sz="5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685800"/>
            <a:r>
              <a:rPr lang="en-NZ" sz="1050" b="1" dirty="0"/>
              <a:t>&lt;&lt;set&gt;&gt;		</a:t>
            </a:r>
            <a:r>
              <a:rPr lang="en-NZ" sz="1050" dirty="0"/>
              <a:t>buffer (</a:t>
            </a:r>
            <a:r>
              <a:rPr lang="en-NZ" sz="1050" dirty="0" err="1">
                <a:solidFill>
                  <a:srgbClr val="7030A0"/>
                </a:solidFill>
              </a:rPr>
              <a:t>dist</a:t>
            </a:r>
            <a:r>
              <a:rPr lang="en-NZ" sz="1050" dirty="0" err="1"/>
              <a:t>:Distance</a:t>
            </a:r>
            <a:r>
              <a:rPr lang="en-NZ" sz="1050" dirty="0"/>
              <a:t>,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/>
              <a:t>:DirectPosition</a:t>
            </a:r>
            <a:r>
              <a:rPr lang="en-NZ" sz="1050" dirty="0"/>
              <a:t>[4])</a:t>
            </a:r>
          </a:p>
          <a:p>
            <a:pPr defTabSz="685800"/>
            <a:r>
              <a:rPr lang="en-NZ" sz="1050" dirty="0"/>
              <a:t>		difference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/>
              <a:t>:ZonalIdentifier</a:t>
            </a:r>
            <a:r>
              <a:rPr lang="en-NZ" sz="1050" dirty="0"/>
              <a:t>,      </a:t>
            </a:r>
            <a:r>
              <a:rPr lang="en-NZ" sz="1050" dirty="0" err="1">
                <a:solidFill>
                  <a:srgbClr val="FF0000"/>
                </a:solidFill>
              </a:rPr>
              <a:t>rangeRefine</a:t>
            </a:r>
            <a:r>
              <a:rPr lang="en-NZ" sz="1050" dirty="0" err="1"/>
              <a:t>:refinementLevelRange</a:t>
            </a:r>
            <a:r>
              <a:rPr lang="en-NZ" sz="1050" dirty="0"/>
              <a:t>,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/>
              <a:t>:DirectPosition</a:t>
            </a:r>
            <a:r>
              <a:rPr lang="en-NZ" sz="1050" dirty="0"/>
              <a:t>[4])</a:t>
            </a:r>
          </a:p>
          <a:p>
            <a:pPr defTabSz="685800"/>
            <a:r>
              <a:rPr lang="en-NZ" sz="1050" dirty="0"/>
              <a:t>		intersection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/>
              <a:t>:ZonalIdentifier</a:t>
            </a:r>
            <a:r>
              <a:rPr lang="en-NZ" sz="1050" dirty="0"/>
              <a:t>,    </a:t>
            </a:r>
            <a:r>
              <a:rPr lang="en-NZ" sz="1050" dirty="0" err="1">
                <a:solidFill>
                  <a:srgbClr val="FF0000"/>
                </a:solidFill>
              </a:rPr>
              <a:t>rangeRefine</a:t>
            </a:r>
            <a:r>
              <a:rPr lang="en-NZ" sz="1050" dirty="0" err="1"/>
              <a:t>:refinementLevelRange</a:t>
            </a:r>
            <a:r>
              <a:rPr lang="en-NZ" sz="1050" dirty="0"/>
              <a:t>,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/>
              <a:t>:DirectPosition</a:t>
            </a:r>
            <a:r>
              <a:rPr lang="en-NZ" sz="1050" dirty="0"/>
              <a:t>[4])</a:t>
            </a:r>
          </a:p>
          <a:p>
            <a:pPr defTabSz="685800"/>
            <a:r>
              <a:rPr lang="en-NZ" sz="1050" dirty="0"/>
              <a:t>		</a:t>
            </a:r>
            <a:r>
              <a:rPr lang="en-NZ" sz="1050" dirty="0" err="1"/>
              <a:t>symDifference</a:t>
            </a:r>
            <a:r>
              <a:rPr lang="en-NZ" sz="1050" dirty="0"/>
              <a:t>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/>
              <a:t>:ZonalIdentifier</a:t>
            </a:r>
            <a:r>
              <a:rPr lang="en-NZ" sz="1050" dirty="0"/>
              <a:t>, </a:t>
            </a:r>
            <a:r>
              <a:rPr lang="en-NZ" sz="1050" dirty="0" err="1">
                <a:solidFill>
                  <a:srgbClr val="FF0000"/>
                </a:solidFill>
              </a:rPr>
              <a:t>rangeRefine</a:t>
            </a:r>
            <a:r>
              <a:rPr lang="en-NZ" sz="1050" dirty="0" err="1"/>
              <a:t>:refinementLevelRange</a:t>
            </a:r>
            <a:r>
              <a:rPr lang="en-NZ" sz="1050" dirty="0"/>
              <a:t>,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/>
              <a:t>:DirectPosition</a:t>
            </a:r>
            <a:r>
              <a:rPr lang="en-NZ" sz="1050" dirty="0"/>
              <a:t>[4])</a:t>
            </a:r>
          </a:p>
          <a:p>
            <a:pPr defTabSz="685800"/>
            <a:r>
              <a:rPr lang="en-NZ" sz="1050" dirty="0"/>
              <a:t>		union (</a:t>
            </a:r>
            <a:r>
              <a:rPr lang="en-NZ" sz="105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050" dirty="0" err="1"/>
              <a:t>:ZonalIdentifier</a:t>
            </a:r>
            <a:r>
              <a:rPr lang="en-NZ" sz="1050" dirty="0"/>
              <a:t>,              </a:t>
            </a:r>
            <a:r>
              <a:rPr lang="en-NZ" sz="1050" dirty="0" err="1">
                <a:solidFill>
                  <a:srgbClr val="FF0000"/>
                </a:solidFill>
              </a:rPr>
              <a:t>rangeRefine</a:t>
            </a:r>
            <a:r>
              <a:rPr lang="en-NZ" sz="1050" dirty="0" err="1"/>
              <a:t>:refinementLevelRange</a:t>
            </a:r>
            <a:r>
              <a:rPr lang="en-NZ" sz="1050" dirty="0"/>
              <a:t>,  </a:t>
            </a:r>
            <a:r>
              <a:rPr lang="en-NZ" sz="105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050" dirty="0" err="1"/>
              <a:t>:DirectPosition</a:t>
            </a:r>
            <a:r>
              <a:rPr lang="en-NZ" sz="1050" dirty="0"/>
              <a:t>[4])</a:t>
            </a:r>
          </a:p>
          <a:p>
            <a:pPr defTabSz="685800"/>
            <a:r>
              <a:rPr lang="en-NZ" sz="1050" dirty="0">
                <a:highlight>
                  <a:srgbClr val="E8F6EA"/>
                </a:highlight>
              </a:rPr>
              <a:t>		parent (</a:t>
            </a:r>
            <a:r>
              <a:rPr lang="en-NZ" sz="1050" dirty="0" err="1">
                <a:solidFill>
                  <a:srgbClr val="FFC00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inheritID</a:t>
            </a:r>
            <a:r>
              <a:rPr lang="en-NZ" sz="1050" dirty="0" err="1">
                <a:highlight>
                  <a:srgbClr val="E8F6EA"/>
                </a:highlight>
              </a:rPr>
              <a:t>:Boolean</a:t>
            </a:r>
            <a:r>
              <a:rPr lang="en-NZ" sz="1050" dirty="0">
                <a:highlight>
                  <a:srgbClr val="E8F6EA"/>
                </a:highlight>
              </a:rPr>
              <a:t>, </a:t>
            </a:r>
            <a:r>
              <a:rPr lang="en-NZ" sz="1050" dirty="0" err="1">
                <a:solidFill>
                  <a:srgbClr val="FF0000"/>
                </a:solidFill>
                <a:highlight>
                  <a:srgbClr val="E8F6EA"/>
                </a:highlight>
              </a:rPr>
              <a:t>levels</a:t>
            </a:r>
            <a:r>
              <a:rPr lang="en-NZ" sz="1050" dirty="0" err="1">
                <a:highlight>
                  <a:srgbClr val="E8F6EA"/>
                </a:highlight>
              </a:rPr>
              <a:t>:Integer</a:t>
            </a:r>
            <a:r>
              <a:rPr lang="en-NZ" sz="1050" dirty="0">
                <a:highlight>
                  <a:srgbClr val="E8F6EA"/>
                </a:highlight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highlight>
                  <a:srgbClr val="E8F6EA"/>
                </a:highlight>
              </a:rPr>
              <a:t>:DirectPosition</a:t>
            </a:r>
            <a:r>
              <a:rPr lang="en-NZ" sz="1050" dirty="0">
                <a:highlight>
                  <a:srgbClr val="E8F6EA"/>
                </a:highlight>
              </a:rPr>
              <a:t>[4])</a:t>
            </a:r>
          </a:p>
          <a:p>
            <a:pPr defTabSz="685800"/>
            <a:r>
              <a:rPr lang="en-US" sz="1050" dirty="0">
                <a:highlight>
                  <a:srgbClr val="E8F6EA"/>
                </a:highlight>
              </a:rPr>
              <a:t>		child (</a:t>
            </a:r>
            <a:r>
              <a:rPr lang="en-US" sz="1050" dirty="0" err="1">
                <a:solidFill>
                  <a:srgbClr val="FFC00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inheritID</a:t>
            </a:r>
            <a:r>
              <a:rPr lang="en-US" sz="1050" dirty="0" err="1">
                <a:highlight>
                  <a:srgbClr val="E8F6EA"/>
                </a:highlight>
              </a:rPr>
              <a:t>:Boolean</a:t>
            </a:r>
            <a:r>
              <a:rPr lang="en-US" sz="1050" dirty="0">
                <a:highlight>
                  <a:srgbClr val="E8F6EA"/>
                </a:highlight>
              </a:rPr>
              <a:t>,    </a:t>
            </a:r>
            <a:r>
              <a:rPr lang="en-US" sz="1050" dirty="0" err="1">
                <a:solidFill>
                  <a:srgbClr val="FF0000"/>
                </a:solidFill>
                <a:highlight>
                  <a:srgbClr val="E8F6EA"/>
                </a:highlight>
              </a:rPr>
              <a:t>levels</a:t>
            </a:r>
            <a:r>
              <a:rPr lang="en-US" sz="1050" dirty="0" err="1">
                <a:highlight>
                  <a:srgbClr val="E8F6EA"/>
                </a:highlight>
              </a:rPr>
              <a:t>:Integer</a:t>
            </a:r>
            <a:r>
              <a:rPr lang="en-US" sz="1050" dirty="0">
                <a:highlight>
                  <a:srgbClr val="E8F6EA"/>
                </a:highlight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highlight>
                  <a:srgbClr val="E8F6EA"/>
                </a:highlight>
              </a:rPr>
              <a:t>:DirectPosition</a:t>
            </a:r>
            <a:r>
              <a:rPr lang="en-NZ" sz="1050" dirty="0">
                <a:highlight>
                  <a:srgbClr val="E8F6EA"/>
                </a:highlight>
              </a:rPr>
              <a:t>[4])</a:t>
            </a:r>
          </a:p>
          <a:p>
            <a:pPr defTabSz="685800"/>
            <a:r>
              <a:rPr lang="en-NZ" sz="1050" dirty="0">
                <a:highlight>
                  <a:srgbClr val="E8F6EA"/>
                </a:highlight>
              </a:rPr>
              <a:t>		sibling (</a:t>
            </a:r>
            <a:r>
              <a:rPr lang="en-NZ" sz="1050" dirty="0" err="1">
                <a:solidFill>
                  <a:srgbClr val="FFC00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inheritID</a:t>
            </a:r>
            <a:r>
              <a:rPr lang="en-NZ" sz="1050" dirty="0" err="1">
                <a:highlight>
                  <a:srgbClr val="E8F6EA"/>
                </a:highlight>
              </a:rPr>
              <a:t>:Boolean</a:t>
            </a:r>
            <a:r>
              <a:rPr lang="en-NZ" sz="1050" dirty="0">
                <a:highlight>
                  <a:srgbClr val="E8F6EA"/>
                </a:highlight>
              </a:rPr>
              <a:t>, </a:t>
            </a:r>
            <a:r>
              <a:rPr lang="en-NZ" sz="1050" dirty="0" err="1">
                <a:solidFill>
                  <a:srgbClr val="FF0000"/>
                </a:solidFill>
                <a:highlight>
                  <a:srgbClr val="E8F6EA"/>
                </a:highlight>
              </a:rPr>
              <a:t>levels</a:t>
            </a:r>
            <a:r>
              <a:rPr lang="en-NZ" sz="1050" dirty="0" err="1">
                <a:highlight>
                  <a:srgbClr val="E8F6EA"/>
                </a:highlight>
              </a:rPr>
              <a:t>:Integer</a:t>
            </a:r>
            <a:r>
              <a:rPr lang="en-NZ" sz="1050" dirty="0">
                <a:highlight>
                  <a:srgbClr val="E8F6EA"/>
                </a:highlight>
              </a:rPr>
              <a:t>,  </a:t>
            </a:r>
            <a:r>
              <a:rPr lang="en-NZ" sz="1050" dirty="0" err="1">
                <a:solidFill>
                  <a:srgbClr val="00B050"/>
                </a:solidFill>
                <a:highlight>
                  <a:srgbClr val="E8F6EA"/>
                </a:highlight>
                <a:latin typeface="Microsoft Sans Serif" panose="020B0604020202020204" pitchFamily="34" charset="0"/>
              </a:rPr>
              <a:t>projectTo</a:t>
            </a:r>
            <a:r>
              <a:rPr lang="en-NZ" sz="1050" dirty="0" err="1">
                <a:highlight>
                  <a:srgbClr val="E8F6EA"/>
                </a:highlight>
              </a:rPr>
              <a:t>:DirectPosition</a:t>
            </a:r>
            <a:r>
              <a:rPr lang="en-NZ" sz="1050" dirty="0">
                <a:highlight>
                  <a:srgbClr val="E8F6EA"/>
                </a:highlight>
              </a:rPr>
              <a:t>[4])</a:t>
            </a:r>
          </a:p>
        </p:txBody>
      </p:sp>
    </p:spTree>
    <p:extLst>
      <p:ext uri="{BB962C8B-B14F-4D97-AF65-F5344CB8AC3E}">
        <p14:creationId xmlns:p14="http://schemas.microsoft.com/office/powerpoint/2010/main" val="146928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US" sz="2000" b="0" dirty="0"/>
              <a:t>DGGS – RS Navigator: topological function parameters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69500-3955-4E8B-BB31-C08194269951}"/>
              </a:ext>
            </a:extLst>
          </p:cNvPr>
          <p:cNvSpPr/>
          <p:nvPr/>
        </p:nvSpPr>
        <p:spPr>
          <a:xfrm>
            <a:off x="239811" y="854849"/>
            <a:ext cx="8827633" cy="4270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Specifies the target region for the query. In zonal query a zone's identifier provides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suﬀicient description of its topology. </a:t>
            </a:r>
            <a:r>
              <a:rPr lang="en-US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ZonalIdentifier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takes the place of the geometry data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used in Query2D and Query3D for both the source and the target.</a:t>
            </a: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</a:t>
            </a:r>
            <a:r>
              <a:rPr lang="en-NZ" sz="120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			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specifies an optional reference direction, surface or volume for an operation.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default:</a:t>
            </a:r>
            <a:r>
              <a:rPr lang="en-NZ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(1,1,1,1)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)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Allowed values for each direction are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{0,1,n}.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takes one of three forms: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1D:	In its one-dimensional form for specifying a reference direction,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only one direction has a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For example,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(0,0,0,1)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 to the temporal axis, and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(0,0,1,0)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to the vertical axis. Only the 1D form is supported by </a:t>
            </a:r>
            <a:r>
              <a:rPr lang="en-US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relativePosition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and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</a:t>
            </a:r>
            <a:r>
              <a:rPr lang="en-US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relatePosition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default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(0,0,0,1).</a:t>
            </a:r>
            <a:endParaRPr lang="en-NZ" sz="1100" kern="1000" spc="-50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2D:	In its two-dimensional form for specifying a reference surface, two directions have a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value of 1.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For example, a surface at height n is specified by a </a:t>
            </a:r>
            <a:r>
              <a:rPr lang="en-US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(1,1,n,0)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representing the vector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[(0,0,n,0),(1,1,n,0)].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3D:	In its three-dimensional form for specifying a reference volume, three directions have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								a value of 1.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For example,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(1,1,1,0)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 to a spatial volume without reference to time,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00B050"/>
                </a:solidFill>
                <a:latin typeface="Microsoft Sans Serif" panose="020B0604020202020204" pitchFamily="34" charset="0"/>
              </a:rPr>
              <a:t>							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and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(1,1,n,1)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 to a surface spanning all time at height n.</a:t>
            </a:r>
          </a:p>
          <a:p>
            <a:pPr defTabSz="360000">
              <a:tabLst>
                <a:tab pos="360000" algn="l"/>
              </a:tabLst>
            </a:pPr>
            <a:endParaRPr lang="en-US" sz="105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05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05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34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US" sz="2000" b="0" dirty="0"/>
              <a:t>DGGS – RS Navigator: topological functions parameters (</a:t>
            </a:r>
            <a:r>
              <a:rPr lang="en-US" sz="2000" b="0" dirty="0" err="1"/>
              <a:t>cont</a:t>
            </a:r>
            <a:r>
              <a:rPr lang="en-US" sz="2000" b="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69500-3955-4E8B-BB31-C08194269951}"/>
              </a:ext>
            </a:extLst>
          </p:cNvPr>
          <p:cNvSpPr/>
          <p:nvPr/>
        </p:nvSpPr>
        <p:spPr>
          <a:xfrm>
            <a:off x="316367" y="696061"/>
            <a:ext cx="8827633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FF0000"/>
                </a:solidFill>
              </a:rPr>
              <a:t>rangeRefine</a:t>
            </a:r>
            <a:r>
              <a:rPr lang="en-NZ" sz="1200" dirty="0" err="1"/>
              <a:t>:refinementLevelRange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Specifies the range of refinement levels to include in a return &lt;&lt;set&gt;&gt;.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default: [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min:max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]) 		The integers representing the lower and upper bounds in the </a:t>
            </a:r>
            <a:r>
              <a:rPr lang="en-US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refinementLevelRange</a:t>
            </a:r>
            <a:endParaRPr lang="en-US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datatype are both included in the range.</a:t>
            </a: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FF0000"/>
                </a:solidFill>
              </a:rPr>
              <a:t>levels</a:t>
            </a:r>
            <a:r>
              <a:rPr lang="en-NZ" sz="1200" dirty="0" err="1"/>
              <a:t>:Integer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</a:t>
            </a:r>
            <a:r>
              <a:rPr lang="en-US" sz="1200" dirty="0">
                <a:solidFill>
                  <a:srgbClr val="FF0000"/>
                </a:solidFill>
              </a:rPr>
              <a:t>Levels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indicates the relative number of levels in the hierarchy to be traversed in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default:</a:t>
            </a:r>
            <a:r>
              <a:rPr lang="en-NZ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1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assembling a result &lt;&lt;set&gt;&gt;</a:t>
            </a: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FFC000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FFC000"/>
                </a:solidFill>
                <a:latin typeface="Microsoft Sans Serif" panose="020B0604020202020204" pitchFamily="34" charset="0"/>
              </a:rPr>
              <a:t>inheritID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:Boolean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When </a:t>
            </a:r>
            <a:r>
              <a:rPr lang="en-US" sz="1200" dirty="0" err="1">
                <a:solidFill>
                  <a:srgbClr val="FFC000"/>
                </a:solidFill>
                <a:latin typeface="Microsoft Sans Serif" panose="020B0604020202020204" pitchFamily="34" charset="0"/>
              </a:rPr>
              <a:t>inheritID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has a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True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the result &lt;&lt;set&gt;&gt; only contains cells for which the</a:t>
            </a:r>
          </a:p>
          <a:p>
            <a:pPr defTabSz="360000">
              <a:tabLst>
                <a:tab pos="360000" algn="l"/>
              </a:tabLst>
            </a:pP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default:</a:t>
            </a:r>
            <a:r>
              <a:rPr lang="en-NZ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False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IDs have shared inheritance, and a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False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indicates that inheritance is ignored.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7030A0"/>
                </a:solidFill>
              </a:rPr>
              <a:t>dist</a:t>
            </a:r>
            <a:r>
              <a:rPr lang="en-NZ" sz="1200" dirty="0" err="1"/>
              <a:t>:Distance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a distance measure with units.</a:t>
            </a:r>
          </a:p>
          <a:p>
            <a:pPr defTabSz="360000">
              <a:tabLst>
                <a:tab pos="360000" algn="l"/>
              </a:tabLst>
            </a:pP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endParaRPr lang="en-US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chemeClr val="accent2">
                  <a:lumMod val="75000"/>
                </a:schemeClr>
              </a:solidFill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chemeClr val="accent2">
                    <a:lumMod val="75000"/>
                  </a:schemeClr>
                </a:solidFill>
              </a:rPr>
              <a:t>matrix</a:t>
            </a:r>
            <a:r>
              <a:rPr lang="en-NZ" sz="1200" dirty="0" err="1"/>
              <a:t>:CharacterString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3x3 intersection matrix of DE-9IM string codes with values </a:t>
            </a:r>
            <a:r>
              <a:rPr lang="en-NZ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{0,1,2,3,F,*}</a:t>
            </a:r>
          </a:p>
          <a:p>
            <a:pPr defTabSz="360000">
              <a:tabLst>
                <a:tab pos="360000" algn="l"/>
              </a:tabLst>
            </a:pP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</a:t>
            </a: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chemeClr val="accent2">
                    <a:lumMod val="75000"/>
                  </a:schemeClr>
                </a:solidFill>
              </a:rPr>
              <a:t>relate</a:t>
            </a:r>
            <a:r>
              <a:rPr lang="en-NZ" sz="1200" dirty="0" err="1"/>
              <a:t>:RelativePosition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a </a:t>
            </a:r>
            <a:r>
              <a:rPr lang="en-NZ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RelativePosition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enumeration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as defined in W3C/OGC 16-071r3 as one of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: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{Before, After, Meets,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MetBy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Overlaps,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OverlappedBy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Starts,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StartedBy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</a:t>
            </a:r>
          </a:p>
          <a:p>
            <a:pPr defTabSz="360000">
              <a:tabLst>
                <a:tab pos="360000" algn="l"/>
              </a:tabLst>
            </a:pP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							During, Contains, Finishes,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FinishedBy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Equals, In, Disjoint}</a:t>
            </a:r>
            <a:endParaRPr lang="en-NZ" sz="1100" kern="1000" spc="-50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defTabSz="360000">
              <a:tabLst>
                <a:tab pos="360000" algn="l"/>
              </a:tabLst>
            </a:pPr>
            <a:endParaRPr lang="en-NZ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30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14777" y="78907"/>
            <a:ext cx="4663200" cy="96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24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OGC API DGGS - Background</a:t>
            </a:r>
            <a:endParaRPr sz="2400" b="1" dirty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002060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NZ" sz="18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Robert Gibb</a:t>
            </a:r>
          </a:p>
        </p:txBody>
      </p:sp>
      <p:sp>
        <p:nvSpPr>
          <p:cNvPr id="113" name="Google Shape;113;p21"/>
          <p:cNvSpPr txBox="1"/>
          <p:nvPr/>
        </p:nvSpPr>
        <p:spPr>
          <a:xfrm>
            <a:off x="114752" y="1761052"/>
            <a:ext cx="4663281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119th OGC Member Meeting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002060"/>
                </a:solidFill>
                <a:latin typeface="Lato"/>
                <a:ea typeface="Lato"/>
                <a:cs typeface="Lato"/>
                <a:sym typeface="Lato"/>
              </a:rPr>
              <a:t>Virtual | 16 June 2021</a:t>
            </a:r>
            <a:endParaRPr sz="1100" dirty="0"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7847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700"/>
              <a:buFont typeface="Lato"/>
              <a:buNone/>
            </a:pPr>
            <a:r>
              <a:rPr lang="en" sz="3100" dirty="0"/>
              <a:t>OGC API DGGS</a:t>
            </a:r>
            <a:endParaRPr sz="3100" dirty="0"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250579" y="872128"/>
            <a:ext cx="8709437" cy="3802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0" indent="0">
              <a:lnSpc>
                <a:spcPct val="115000"/>
              </a:lnSpc>
              <a:spcBef>
                <a:spcPts val="1800"/>
              </a:spcBef>
              <a:buClr>
                <a:schemeClr val="dk1"/>
              </a:buClr>
              <a:buSzPct val="52380"/>
              <a:buNone/>
            </a:pPr>
            <a:r>
              <a:rPr lang="en-US" b="1" dirty="0">
                <a:solidFill>
                  <a:schemeClr val="dk1"/>
                </a:solidFill>
              </a:rPr>
              <a:t>The DGGS Abstract Specification 21 v2.0 contains definitions for a suite of 4D topological operations that we are going to represent in </a:t>
            </a:r>
            <a:r>
              <a:rPr lang="en-US" b="1" dirty="0" err="1">
                <a:solidFill>
                  <a:schemeClr val="dk1"/>
                </a:solidFill>
              </a:rPr>
              <a:t>SwaggerHub</a:t>
            </a:r>
            <a:r>
              <a:rPr lang="en-US" b="1" dirty="0">
                <a:solidFill>
                  <a:schemeClr val="dk1"/>
                </a:solidFill>
              </a:rPr>
              <a:t> as an </a:t>
            </a:r>
            <a:r>
              <a:rPr lang="en-US" b="1" dirty="0" err="1">
                <a:solidFill>
                  <a:schemeClr val="dk1"/>
                </a:solidFill>
              </a:rPr>
              <a:t>OpenAPI</a:t>
            </a:r>
            <a:r>
              <a:rPr lang="en-US" b="1" dirty="0">
                <a:solidFill>
                  <a:schemeClr val="dk1"/>
                </a:solidFill>
              </a:rPr>
              <a:t> description.</a:t>
            </a:r>
          </a:p>
          <a:p>
            <a:pPr marL="0" indent="0">
              <a:lnSpc>
                <a:spcPct val="115000"/>
              </a:lnSpc>
              <a:spcBef>
                <a:spcPts val="1800"/>
              </a:spcBef>
              <a:buClr>
                <a:schemeClr val="dk1"/>
              </a:buClr>
              <a:buSzPct val="52380"/>
              <a:buNone/>
            </a:pPr>
            <a:r>
              <a:rPr lang="en-US" sz="1500" b="1" dirty="0">
                <a:solidFill>
                  <a:schemeClr val="dk1"/>
                </a:solidFill>
              </a:rPr>
              <a:t>Practical work step 1: </a:t>
            </a:r>
            <a:br>
              <a:rPr lang="en-US" sz="1500" b="1" dirty="0">
                <a:solidFill>
                  <a:schemeClr val="dk1"/>
                </a:solidFill>
              </a:rPr>
            </a:br>
            <a:r>
              <a:rPr lang="en-US" sz="1500" b="1" dirty="0">
                <a:solidFill>
                  <a:schemeClr val="dk1"/>
                </a:solidFill>
              </a:rPr>
              <a:t>	Describing OGC API – DGGS DE9IM &lt;&lt;query&gt;&gt; parameters in YAML</a:t>
            </a:r>
          </a:p>
          <a:p>
            <a:pPr marL="0" indent="0">
              <a:lnSpc>
                <a:spcPct val="115000"/>
              </a:lnSpc>
              <a:spcBef>
                <a:spcPts val="1800"/>
              </a:spcBef>
              <a:buClr>
                <a:schemeClr val="dk1"/>
              </a:buClr>
              <a:buSzPct val="52380"/>
              <a:buNone/>
            </a:pPr>
            <a:r>
              <a:rPr lang="en-US" sz="1500" b="1" dirty="0">
                <a:solidFill>
                  <a:schemeClr val="dk1"/>
                </a:solidFill>
              </a:rPr>
              <a:t>Practical work step 2: </a:t>
            </a:r>
            <a:br>
              <a:rPr lang="en-US" sz="1500" b="1" dirty="0">
                <a:solidFill>
                  <a:schemeClr val="dk1"/>
                </a:solidFill>
              </a:rPr>
            </a:br>
            <a:r>
              <a:rPr lang="en-US" sz="1500" b="1" dirty="0">
                <a:solidFill>
                  <a:schemeClr val="dk1"/>
                </a:solidFill>
              </a:rPr>
              <a:t>	Describing OGC API – DGGS DE9IM &lt;&lt;query&gt;&gt; operations in YAML</a:t>
            </a:r>
          </a:p>
          <a:p>
            <a:pPr marL="0" indent="0">
              <a:lnSpc>
                <a:spcPct val="115000"/>
              </a:lnSpc>
              <a:spcBef>
                <a:spcPts val="1800"/>
              </a:spcBef>
              <a:buClr>
                <a:schemeClr val="dk1"/>
              </a:buClr>
              <a:buSzPct val="52380"/>
              <a:buNone/>
            </a:pPr>
            <a:r>
              <a:rPr lang="en-US" sz="1500" b="1" dirty="0">
                <a:solidFill>
                  <a:schemeClr val="dk1"/>
                </a:solidFill>
              </a:rPr>
              <a:t>Practical work step 3: </a:t>
            </a:r>
            <a:br>
              <a:rPr lang="en-US" sz="1500" b="1" dirty="0">
                <a:solidFill>
                  <a:schemeClr val="dk1"/>
                </a:solidFill>
              </a:rPr>
            </a:br>
            <a:r>
              <a:rPr lang="en-US" sz="1500" b="1" dirty="0">
                <a:solidFill>
                  <a:schemeClr val="dk1"/>
                </a:solidFill>
              </a:rPr>
              <a:t>	Describing OGC API – DGGS DE9IM &lt;&lt;set&gt;&gt; operations in YAML</a:t>
            </a:r>
          </a:p>
          <a:p>
            <a:pPr marL="0" lvl="0" indent="0">
              <a:lnSpc>
                <a:spcPct val="115000"/>
              </a:lnSpc>
              <a:spcBef>
                <a:spcPts val="1800"/>
              </a:spcBef>
              <a:buClr>
                <a:schemeClr val="dk1"/>
              </a:buClr>
              <a:buSzPct val="52380"/>
              <a:buNone/>
            </a:pPr>
            <a:r>
              <a:rPr lang="en" sz="1500" b="1" dirty="0">
                <a:solidFill>
                  <a:schemeClr val="dk1"/>
                </a:solidFill>
              </a:rPr>
              <a:t>Practical work step 4: </a:t>
            </a:r>
            <a:br>
              <a:rPr lang="en" sz="1500" b="1" dirty="0">
                <a:solidFill>
                  <a:schemeClr val="dk1"/>
                </a:solidFill>
              </a:rPr>
            </a:br>
            <a:r>
              <a:rPr lang="en" sz="1500" b="1" dirty="0">
                <a:solidFill>
                  <a:schemeClr val="dk1"/>
                </a:solidFill>
              </a:rPr>
              <a:t>	</a:t>
            </a:r>
            <a:r>
              <a:rPr lang="en-US" sz="1500" b="1" dirty="0">
                <a:solidFill>
                  <a:schemeClr val="dk1"/>
                </a:solidFill>
              </a:rPr>
              <a:t>Describing</a:t>
            </a:r>
            <a:r>
              <a:rPr lang="en" sz="1500" b="1" dirty="0">
                <a:solidFill>
                  <a:schemeClr val="dk1"/>
                </a:solidFill>
              </a:rPr>
              <a:t> OGC API – DGGS &lt;&lt;reference&gt;&gt; and other operations in YAML</a:t>
            </a:r>
            <a:endParaRPr sz="1500" b="1" dirty="0">
              <a:solidFill>
                <a:schemeClr val="dk1"/>
              </a:solidFill>
            </a:endParaRPr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" sz="2800" dirty="0"/>
              <a:t>OGC API DGGS: Dev Resources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167781" y="519078"/>
            <a:ext cx="8873187" cy="423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 indent="-381000">
              <a:lnSpc>
                <a:spcPct val="115000"/>
              </a:lnSpc>
              <a:spcBef>
                <a:spcPts val="1200"/>
              </a:spcBef>
              <a:buClr>
                <a:schemeClr val="dk1"/>
              </a:buClr>
              <a:buSzPts val="24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Abstract Specification:</a:t>
            </a:r>
            <a:r>
              <a:rPr lang="en" sz="1800" b="1" dirty="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br>
              <a:rPr lang="en" sz="1800" dirty="0">
                <a:solidFill>
                  <a:schemeClr val="dk1"/>
                </a:solidFill>
                <a:uFill>
                  <a:noFill/>
                </a:uFill>
              </a:rPr>
            </a:br>
            <a:r>
              <a:rPr lang="en-NZ" sz="1400" u="sng" dirty="0">
                <a:solidFill>
                  <a:schemeClr val="hlink"/>
                </a:solidFill>
                <a:hlinkClick r:id="rId4"/>
              </a:rPr>
              <a:t>https://github.com/opengeospatial/ogcapi-discrete-global-grid-systems/blob/master/20-040r3-OGC-AS21-DGGSv2.0-draft-19170-1-proof.pdf</a:t>
            </a:r>
            <a:r>
              <a:rPr lang="en-NZ" sz="1400" dirty="0">
                <a:solidFill>
                  <a:schemeClr val="dk1"/>
                </a:solidFill>
                <a:hlinkClick r:id="rId4"/>
              </a:rPr>
              <a:t> </a:t>
            </a:r>
            <a:r>
              <a:rPr lang="en-NZ" sz="1400" dirty="0">
                <a:solidFill>
                  <a:schemeClr val="dk1"/>
                </a:solidFill>
              </a:rPr>
              <a:t>c.f. section </a:t>
            </a:r>
            <a:r>
              <a:rPr lang="en-US" sz="1400" dirty="0">
                <a:solidFill>
                  <a:schemeClr val="dk1"/>
                </a:solidFill>
              </a:rPr>
              <a:t>8.3.3. Core Topological Query Functions module</a:t>
            </a:r>
            <a:endParaRPr sz="1600" dirty="0">
              <a:solidFill>
                <a:schemeClr val="dk1"/>
              </a:solidFill>
            </a:endParaRPr>
          </a:p>
          <a:p>
            <a:pPr lvl="0" indent="-3810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24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TB-16 OGC API – DGGS-Process:</a:t>
            </a:r>
            <a:br>
              <a:rPr lang="en" sz="1800" b="1" dirty="0">
                <a:solidFill>
                  <a:schemeClr val="dk1"/>
                </a:solidFill>
              </a:rPr>
            </a:br>
            <a:r>
              <a:rPr lang="en-NZ" sz="1400" u="sng" dirty="0">
                <a:solidFill>
                  <a:schemeClr val="hlink"/>
                </a:solidFill>
                <a:hlinkClick r:id="rId5"/>
              </a:rPr>
              <a:t>https://app.swaggerhub.com/apis/aaime-sh/dggs-process/0.0.3</a:t>
            </a:r>
            <a:br>
              <a:rPr lang="en-NZ" sz="1400" u="sng" dirty="0">
                <a:solidFill>
                  <a:schemeClr val="hlink"/>
                </a:solidFill>
              </a:rPr>
            </a:br>
            <a:r>
              <a:rPr lang="en-NZ" sz="1400" dirty="0">
                <a:solidFill>
                  <a:schemeClr val="dk1"/>
                </a:solidFill>
              </a:rPr>
              <a:t>this is going to be our starting point, it implements many contextual functions for DGGS, </a:t>
            </a:r>
            <a:br>
              <a:rPr lang="en-NZ" sz="1400" dirty="0">
                <a:solidFill>
                  <a:schemeClr val="dk1"/>
                </a:solidFill>
              </a:rPr>
            </a:br>
            <a:r>
              <a:rPr lang="en-NZ" sz="1400" dirty="0">
                <a:solidFill>
                  <a:schemeClr val="dk1"/>
                </a:solidFill>
              </a:rPr>
              <a:t>but only 2x of the 24x operations specified in section 8.3.3 are defined, and only in their 2D form. </a:t>
            </a:r>
            <a:endParaRPr sz="1600" dirty="0">
              <a:solidFill>
                <a:schemeClr val="dk1"/>
              </a:solidFill>
            </a:endParaRPr>
          </a:p>
          <a:p>
            <a:pPr lvl="0" indent="-3810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24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GitHub:</a:t>
            </a:r>
            <a:br>
              <a:rPr lang="en" sz="1800" dirty="0">
                <a:solidFill>
                  <a:schemeClr val="dk1"/>
                </a:solidFill>
                <a:uFill>
                  <a:noFill/>
                </a:uFill>
              </a:rPr>
            </a:br>
            <a:r>
              <a:rPr lang="en-NZ" sz="1400" u="sng" dirty="0">
                <a:solidFill>
                  <a:schemeClr val="hlink"/>
                </a:solidFill>
                <a:hlinkClick r:id="rId6"/>
              </a:rPr>
              <a:t>https://github.com/opengeospatial/ogcapi-discrete-global-grid-systems</a:t>
            </a:r>
            <a:br>
              <a:rPr lang="en-NZ" sz="1400" u="sng" dirty="0">
                <a:solidFill>
                  <a:schemeClr val="hlink"/>
                </a:solidFill>
              </a:rPr>
            </a:br>
            <a:r>
              <a:rPr lang="en-NZ" sz="1400" dirty="0">
                <a:solidFill>
                  <a:schemeClr val="tx1"/>
                </a:solidFill>
              </a:rPr>
              <a:t>This is where the YAML file we will be working in is stored.</a:t>
            </a:r>
          </a:p>
          <a:p>
            <a:pPr lvl="0" indent="-381000">
              <a:lnSpc>
                <a:spcPct val="115000"/>
              </a:lnSpc>
              <a:spcBef>
                <a:spcPts val="600"/>
              </a:spcBef>
              <a:buClr>
                <a:schemeClr val="dk1"/>
              </a:buClr>
              <a:buSzPts val="24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2021-06-16 D</a:t>
            </a:r>
            <a:r>
              <a:rPr lang="en-NZ" sz="1800" b="1" dirty="0">
                <a:solidFill>
                  <a:schemeClr val="dk1"/>
                </a:solidFill>
              </a:rPr>
              <a:t>e</a:t>
            </a:r>
            <a:r>
              <a:rPr lang="en" sz="1800" b="1" dirty="0">
                <a:solidFill>
                  <a:schemeClr val="dk1"/>
                </a:solidFill>
              </a:rPr>
              <a:t>veloper Track – OGC API DGGS:</a:t>
            </a:r>
            <a:br>
              <a:rPr lang="en" sz="1800" b="1" dirty="0">
                <a:solidFill>
                  <a:schemeClr val="dk1"/>
                </a:solidFill>
              </a:rPr>
            </a:br>
            <a:r>
              <a:rPr lang="en-NZ" sz="1400" u="sng" dirty="0">
                <a:solidFill>
                  <a:schemeClr val="hlink"/>
                </a:solidFill>
                <a:hlinkClick r:id="rId7"/>
              </a:rPr>
              <a:t>https://app.swaggerhub.com/apis/rggibb/dggs-zonequery/0.0.4</a:t>
            </a:r>
            <a:br>
              <a:rPr lang="en-NZ" sz="1400" u="sng" dirty="0">
                <a:solidFill>
                  <a:schemeClr val="hlink"/>
                </a:solidFill>
              </a:rPr>
            </a:br>
            <a:r>
              <a:rPr lang="en-NZ" sz="1400" dirty="0">
                <a:solidFill>
                  <a:schemeClr val="tx1"/>
                </a:solidFill>
              </a:rPr>
              <a:t>This is the test space for our YAML file.</a:t>
            </a:r>
          </a:p>
        </p:txBody>
      </p:sp>
      <p:sp>
        <p:nvSpPr>
          <p:cNvPr id="128" name="Google Shape;128;p23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30"/>
              <a:buFont typeface="Lato"/>
              <a:buNone/>
            </a:pPr>
            <a:r>
              <a:rPr lang="en" sz="3100" b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167783" y="872128"/>
            <a:ext cx="885212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Familiarity with git (clone, etc.)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NZ" sz="1800" dirty="0"/>
              <a:t>Familiarity with </a:t>
            </a:r>
            <a:r>
              <a:rPr lang="en-NZ" sz="1800" dirty="0" err="1"/>
              <a:t>github</a:t>
            </a:r>
            <a:endParaRPr lang="en-NZ" sz="1800" dirty="0"/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 sz="1800" dirty="0"/>
              <a:t>Familiarity with YAML, but we will introduce you to YAML</a:t>
            </a:r>
          </a:p>
          <a:p>
            <a:pPr marL="131445" lvl="0" indent="0">
              <a:lnSpc>
                <a:spcPct val="115000"/>
              </a:lnSpc>
              <a:spcBef>
                <a:spcPts val="1200"/>
              </a:spcBef>
              <a:buSzPct val="100000"/>
              <a:buNone/>
            </a:pPr>
            <a:r>
              <a:rPr lang="en" sz="1800" dirty="0"/>
              <a:t>We have a starting YAML file:</a:t>
            </a:r>
            <a:br>
              <a:rPr lang="en" sz="1800" dirty="0"/>
            </a:br>
            <a:r>
              <a:rPr lang="en-NZ" sz="1800" dirty="0">
                <a:hlinkClick r:id="rId3"/>
              </a:rPr>
              <a:t>https://github.com/opengeospatial/ogcapi-discrete-global-grid-systems/blob/master/dggs-zonequery.yml</a:t>
            </a:r>
            <a:r>
              <a:rPr lang="en-NZ" sz="1800" dirty="0"/>
              <a:t> </a:t>
            </a:r>
            <a:endParaRPr lang="en" sz="1800" dirty="0"/>
          </a:p>
          <a:p>
            <a:pPr marL="13144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 sz="1800" dirty="0"/>
              <a:t>So if you would like to open it …</a:t>
            </a:r>
          </a:p>
        </p:txBody>
      </p:sp>
      <p:sp>
        <p:nvSpPr>
          <p:cNvPr id="135" name="Google Shape;135;p24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825A82-DFE4-BE4F-8194-77ED555C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DGGS as Reference Systems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3B6F7A-7295-40BF-87F2-A44D30B085B7}"/>
              </a:ext>
            </a:extLst>
          </p:cNvPr>
          <p:cNvSpPr txBox="1"/>
          <p:nvPr/>
        </p:nvSpPr>
        <p:spPr>
          <a:xfrm>
            <a:off x="473725" y="997027"/>
            <a:ext cx="8005718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/>
              <a:t>DGGS Abstract Specification 21 v2.0 Discrete Global Grid Systems</a:t>
            </a:r>
          </a:p>
          <a:p>
            <a:r>
              <a:rPr lang="en-NZ" sz="2000" dirty="0"/>
              <a:t> .. V2.0 is approved and in the OGC publication pipeline</a:t>
            </a:r>
            <a:br>
              <a:rPr lang="en-NZ" sz="2000" dirty="0"/>
            </a:br>
            <a:r>
              <a:rPr lang="en-NZ" sz="2000" dirty="0"/>
              <a:t> .. also published as ISO 19170-1</a:t>
            </a:r>
          </a:p>
          <a:p>
            <a:endParaRPr lang="en-NZ" dirty="0"/>
          </a:p>
          <a:p>
            <a:r>
              <a:rPr lang="en-NZ" dirty="0"/>
              <a:t>Defines DGGS in terms of a Reference System using Zonal Identifiers with Structured Geometry</a:t>
            </a:r>
          </a:p>
          <a:p>
            <a:endParaRPr lang="en-NZ" dirty="0"/>
          </a:p>
          <a:p>
            <a:r>
              <a:rPr lang="en-NZ" dirty="0"/>
              <a:t>DGGS RS may be 2D, 3D or 4D</a:t>
            </a:r>
          </a:p>
          <a:p>
            <a:endParaRPr lang="en-NZ" dirty="0"/>
          </a:p>
          <a:p>
            <a:r>
              <a:rPr lang="en-NZ" dirty="0"/>
              <a:t>Zonal </a:t>
            </a:r>
            <a:r>
              <a:rPr lang="en-NZ" dirty="0" err="1"/>
              <a:t>Identifers</a:t>
            </a:r>
            <a:r>
              <a:rPr lang="en-NZ" dirty="0"/>
              <a:t> are identifiers that are recognised as spatial/</a:t>
            </a:r>
            <a:r>
              <a:rPr lang="en-NZ" dirty="0" err="1"/>
              <a:t>spatio</a:t>
            </a:r>
            <a:r>
              <a:rPr lang="en-NZ" dirty="0"/>
              <a:t>-temporal because they </a:t>
            </a:r>
          </a:p>
          <a:p>
            <a:r>
              <a:rPr lang="en-NZ" dirty="0"/>
              <a:t>support a set of topological query operations that are defined in the specification </a:t>
            </a:r>
          </a:p>
          <a:p>
            <a:endParaRPr lang="en-NZ" dirty="0"/>
          </a:p>
          <a:p>
            <a:r>
              <a:rPr lang="en-NZ" dirty="0"/>
              <a:t>Today we are focusing on these topological query operations from an OGC API DGGS perspective</a:t>
            </a:r>
          </a:p>
        </p:txBody>
      </p:sp>
    </p:spTree>
    <p:extLst>
      <p:ext uri="{BB962C8B-B14F-4D97-AF65-F5344CB8AC3E}">
        <p14:creationId xmlns:p14="http://schemas.microsoft.com/office/powerpoint/2010/main" val="23689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&lt;&lt;query&gt;&gt;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7146-A444-4A86-8379-2DC45B640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19233" b="53171"/>
          <a:stretch/>
        </p:blipFill>
        <p:spPr>
          <a:xfrm>
            <a:off x="0" y="1082798"/>
            <a:ext cx="4327166" cy="3131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19095-D01E-40C6-971A-D7A9F72CD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" t="45962" r="6319"/>
          <a:stretch/>
        </p:blipFill>
        <p:spPr>
          <a:xfrm>
            <a:off x="4094166" y="1295498"/>
            <a:ext cx="5049834" cy="361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4FA21-864F-4492-850E-131B93312EC5}"/>
              </a:ext>
            </a:extLst>
          </p:cNvPr>
          <p:cNvSpPr txBox="1"/>
          <p:nvPr/>
        </p:nvSpPr>
        <p:spPr>
          <a:xfrm>
            <a:off x="0" y="76914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/>
              <a:t>YAML file structure: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79BEDF-761A-4D94-BD78-CCEDE4E3A8FA}"/>
              </a:ext>
            </a:extLst>
          </p:cNvPr>
          <p:cNvSpPr/>
          <p:nvPr/>
        </p:nvSpPr>
        <p:spPr>
          <a:xfrm>
            <a:off x="77762" y="3037115"/>
            <a:ext cx="4016403" cy="431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F494CFE-FC30-4B64-AEA9-4E267521EB1B}"/>
              </a:ext>
            </a:extLst>
          </p:cNvPr>
          <p:cNvSpPr/>
          <p:nvPr/>
        </p:nvSpPr>
        <p:spPr>
          <a:xfrm>
            <a:off x="155381" y="3491854"/>
            <a:ext cx="4016403" cy="323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5F6B07-8B6B-4442-885B-26B911E745C7}"/>
              </a:ext>
            </a:extLst>
          </p:cNvPr>
          <p:cNvSpPr/>
          <p:nvPr/>
        </p:nvSpPr>
        <p:spPr>
          <a:xfrm>
            <a:off x="0" y="3861500"/>
            <a:ext cx="4016403" cy="3237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3C1C4-E5D3-402A-A79D-50F6EE5B7AAE}"/>
              </a:ext>
            </a:extLst>
          </p:cNvPr>
          <p:cNvSpPr/>
          <p:nvPr/>
        </p:nvSpPr>
        <p:spPr>
          <a:xfrm>
            <a:off x="4572000" y="3149571"/>
            <a:ext cx="4327166" cy="923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145375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OGC API DGGS &lt;&lt;query&gt;&gt; 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79F18-1744-475C-B9EF-E102AFF699C5}"/>
              </a:ext>
            </a:extLst>
          </p:cNvPr>
          <p:cNvGrpSpPr/>
          <p:nvPr/>
        </p:nvGrpSpPr>
        <p:grpSpPr>
          <a:xfrm>
            <a:off x="-380297" y="704786"/>
            <a:ext cx="11065888" cy="4156988"/>
            <a:chOff x="-380297" y="704786"/>
            <a:chExt cx="11065888" cy="4156988"/>
          </a:xfrm>
        </p:grpSpPr>
        <p:pic>
          <p:nvPicPr>
            <p:cNvPr id="161" name="Google Shape;161;p28"/>
            <p:cNvPicPr preferRelativeResize="0"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b="24869"/>
            <a:stretch/>
          </p:blipFill>
          <p:spPr>
            <a:xfrm>
              <a:off x="-380297" y="704786"/>
              <a:ext cx="11065888" cy="4156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E06D85-F2E8-4881-B117-C3E206FAD7DA}"/>
                </a:ext>
              </a:extLst>
            </p:cNvPr>
            <p:cNvSpPr/>
            <p:nvPr/>
          </p:nvSpPr>
          <p:spPr>
            <a:xfrm>
              <a:off x="2559314" y="1780074"/>
              <a:ext cx="3749744" cy="1754326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OGC API DGGS </a:t>
              </a:r>
              <a:br>
                <a:rPr lang="en" sz="3600" b="1" dirty="0">
                  <a:solidFill>
                    <a:srgbClr val="FFC000"/>
                  </a:solidFill>
                </a:rPr>
              </a:br>
              <a:r>
                <a:rPr lang="en" sz="3600" b="1" dirty="0">
                  <a:solidFill>
                    <a:srgbClr val="FFC000"/>
                  </a:solidFill>
                </a:rPr>
                <a:t>parameters</a:t>
              </a:r>
            </a:p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#OGCAPI </a:t>
              </a:r>
              <a:endParaRPr lang="en-NZ" sz="3600" b="1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08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US" sz="2000" b="0" dirty="0"/>
              <a:t>DGGS – RS Navigator: topological function parameters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69500-3955-4E8B-BB31-C08194269951}"/>
              </a:ext>
            </a:extLst>
          </p:cNvPr>
          <p:cNvSpPr/>
          <p:nvPr/>
        </p:nvSpPr>
        <p:spPr>
          <a:xfrm>
            <a:off x="239811" y="854849"/>
            <a:ext cx="8827633" cy="4501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:ZonalIdentifier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Specifies the target region for the query. In zonal query a zone's identifier provides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suﬀicient description of its topology. </a:t>
            </a:r>
            <a:r>
              <a:rPr lang="en-US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ZonalIdentifier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takes the place of the geometry data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used in Query2D and Query3D for both the source and the target.</a:t>
            </a: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:DirectPosition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[4]</a:t>
            </a:r>
            <a:r>
              <a:rPr lang="en-NZ" sz="1200" b="1" dirty="0">
                <a:solidFill>
                  <a:srgbClr val="333333"/>
                </a:solidFill>
                <a:latin typeface="Bitstream Vera Serif" panose="02060603050605020204" pitchFamily="18" charset="0"/>
              </a:rPr>
              <a:t>			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specifies an optional reference direction, surface or volume for an operation.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default:</a:t>
            </a:r>
            <a:r>
              <a:rPr lang="en-NZ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(1,1,1,1)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)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Allowed values for each direction are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{0,1,n}.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takes one of three forms:</a:t>
            </a:r>
          </a:p>
          <a:p>
            <a:pPr defTabSz="360000">
              <a:spcBef>
                <a:spcPts val="600"/>
              </a:spcBef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1D:	A one-dimensional form for specifying a reference direction,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only one direction has a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For example,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(0,0,0,1)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 to the temporal axis, and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(0,0,1,0)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to the vertical axis. Only the 1D form is supported by </a:t>
            </a:r>
            <a:r>
              <a:rPr lang="en-US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relativePosition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and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</a:t>
            </a:r>
            <a:r>
              <a:rPr lang="en-US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relatePosition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, default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(0,0,0,1).</a:t>
            </a:r>
            <a:endParaRPr lang="en-NZ" sz="1100" kern="1000" spc="-50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defTabSz="360000">
              <a:spcBef>
                <a:spcPts val="600"/>
              </a:spcBef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2D:	A two-dimensional form for specifying a reference surface,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two directions have a value of 1.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For example, a surface at height n is specified by a </a:t>
            </a:r>
            <a:r>
              <a:rPr lang="en-US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(1,1,n,0)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representing the vector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[(0,0,n,0),(1,1,n,0)].</a:t>
            </a:r>
          </a:p>
          <a:p>
            <a:pPr defTabSz="360000">
              <a:spcBef>
                <a:spcPts val="600"/>
              </a:spcBef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3D:	A three-dimensional form for specifying a reference volume, </a:t>
            </a: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								three directions have a value of 1.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	For example,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(1,1,1,0)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 to a spatial volume without reference to time,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00B050"/>
                </a:solidFill>
                <a:latin typeface="Microsoft Sans Serif" panose="020B0604020202020204" pitchFamily="34" charset="0"/>
              </a:rPr>
              <a:t>							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and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(1,1,n,1)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projects to a surface spanning all time at height n.</a:t>
            </a:r>
          </a:p>
          <a:p>
            <a:pPr defTabSz="360000">
              <a:tabLst>
                <a:tab pos="360000" algn="l"/>
              </a:tabLst>
            </a:pPr>
            <a:endParaRPr lang="en-US" sz="105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05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05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3444E3-CF5B-40E3-AD92-75540F5BE439}"/>
              </a:ext>
            </a:extLst>
          </p:cNvPr>
          <p:cNvSpPr txBox="1"/>
          <p:nvPr/>
        </p:nvSpPr>
        <p:spPr>
          <a:xfrm rot="20119151">
            <a:off x="1834770" y="993470"/>
            <a:ext cx="731290" cy="30777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218820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US" sz="2000" b="0" dirty="0"/>
              <a:t>DGGS – RS Navigator: topological functions parameters (</a:t>
            </a:r>
            <a:r>
              <a:rPr lang="en-US" sz="2000" b="0" dirty="0" err="1"/>
              <a:t>cont</a:t>
            </a:r>
            <a:r>
              <a:rPr lang="en-US" sz="2000" b="0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D69500-3955-4E8B-BB31-C08194269951}"/>
              </a:ext>
            </a:extLst>
          </p:cNvPr>
          <p:cNvSpPr/>
          <p:nvPr/>
        </p:nvSpPr>
        <p:spPr>
          <a:xfrm>
            <a:off x="316367" y="696061"/>
            <a:ext cx="8827633" cy="3747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FF0000"/>
                </a:solidFill>
              </a:rPr>
              <a:t>rangeRefine</a:t>
            </a:r>
            <a:r>
              <a:rPr lang="en-NZ" sz="1200" dirty="0" err="1"/>
              <a:t>:refinementLevelRange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Specifies the range of refinement levels to include in a return &lt;&lt;set&gt;&gt;. 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default: [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min:max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]) 		The integers representing the lower and upper bounds in the </a:t>
            </a:r>
            <a:r>
              <a:rPr lang="en-US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refinementLevelRange</a:t>
            </a:r>
            <a:endParaRPr lang="en-US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		datatype are both included in the range.</a:t>
            </a: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FF0000"/>
                </a:solidFill>
              </a:rPr>
              <a:t>levels</a:t>
            </a:r>
            <a:r>
              <a:rPr lang="en-NZ" sz="1200" dirty="0" err="1"/>
              <a:t>:Integer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</a:t>
            </a:r>
            <a:r>
              <a:rPr lang="en-US" sz="1200" dirty="0">
                <a:solidFill>
                  <a:srgbClr val="FF0000"/>
                </a:solidFill>
              </a:rPr>
              <a:t>Levels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indicates the relative number of levels in the hierarchy to be traversed in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default:</a:t>
            </a:r>
            <a:r>
              <a:rPr lang="en-NZ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1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)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assembling a result &lt;&lt;set&gt;&gt;</a:t>
            </a: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FFC000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FFC000"/>
                </a:solidFill>
                <a:latin typeface="Microsoft Sans Serif" panose="020B0604020202020204" pitchFamily="34" charset="0"/>
              </a:rPr>
              <a:t>inheritID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:Boolean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When </a:t>
            </a:r>
            <a:r>
              <a:rPr lang="en-US" sz="1200" dirty="0" err="1">
                <a:solidFill>
                  <a:srgbClr val="FFC000"/>
                </a:solidFill>
                <a:latin typeface="Microsoft Sans Serif" panose="020B0604020202020204" pitchFamily="34" charset="0"/>
              </a:rPr>
              <a:t>inheritID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has a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True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the result &lt;&lt;set&gt;&gt; only contains cells for which the</a:t>
            </a:r>
          </a:p>
          <a:p>
            <a:pPr defTabSz="360000">
              <a:tabLst>
                <a:tab pos="360000" algn="l"/>
              </a:tabLst>
            </a:pP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(Optional, </a:t>
            </a:r>
            <a:r>
              <a:rPr lang="en-NZ" sz="1200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default:</a:t>
            </a:r>
            <a:r>
              <a:rPr lang="en-NZ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False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IDs have shared inheritance, and a value of 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False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indicates that inheritance is ignored.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rgbClr val="7030A0"/>
                </a:solidFill>
              </a:rPr>
              <a:t>dist</a:t>
            </a:r>
            <a:r>
              <a:rPr lang="en-NZ" sz="1200" dirty="0" err="1"/>
              <a:t>:Distance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a distance measure with units.</a:t>
            </a:r>
          </a:p>
          <a:p>
            <a:pPr defTabSz="360000">
              <a:tabLst>
                <a:tab pos="360000" algn="l"/>
              </a:tabLst>
            </a:pP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endParaRPr lang="en-US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chemeClr val="accent2">
                  <a:lumMod val="75000"/>
                </a:schemeClr>
              </a:solidFill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chemeClr val="accent2">
                    <a:lumMod val="75000"/>
                  </a:schemeClr>
                </a:solidFill>
              </a:rPr>
              <a:t>matrix</a:t>
            </a:r>
            <a:r>
              <a:rPr lang="en-NZ" sz="1200" dirty="0" err="1"/>
              <a:t>:CharacterString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3x3 intersection matrix of DE-9IM string codes with values </a:t>
            </a:r>
            <a:r>
              <a:rPr lang="en-NZ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{0,1,2,3,F,*}</a:t>
            </a:r>
          </a:p>
          <a:p>
            <a:pPr defTabSz="360000">
              <a:tabLst>
                <a:tab pos="360000" algn="l"/>
              </a:tabLst>
            </a:pP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</a:t>
            </a:r>
          </a:p>
          <a:p>
            <a:pPr defTabSz="360000">
              <a:tabLst>
                <a:tab pos="360000" algn="l"/>
              </a:tabLst>
            </a:pPr>
            <a:endParaRPr lang="en-NZ" sz="1200" dirty="0">
              <a:solidFill>
                <a:srgbClr val="333333"/>
              </a:solidFill>
              <a:latin typeface="Microsoft Sans Serif" panose="020B0604020202020204" pitchFamily="34" charset="0"/>
            </a:endParaRPr>
          </a:p>
          <a:p>
            <a:pPr defTabSz="360000">
              <a:tabLst>
                <a:tab pos="360000" algn="l"/>
              </a:tabLst>
            </a:pPr>
            <a:r>
              <a:rPr lang="en-NZ" sz="1200" dirty="0" err="1">
                <a:solidFill>
                  <a:schemeClr val="accent2">
                    <a:lumMod val="75000"/>
                  </a:schemeClr>
                </a:solidFill>
              </a:rPr>
              <a:t>relate</a:t>
            </a:r>
            <a:r>
              <a:rPr lang="en-NZ" sz="1200" dirty="0" err="1"/>
              <a:t>:RelativePosition</a:t>
            </a:r>
            <a:r>
              <a:rPr lang="en-NZ" sz="1200" dirty="0"/>
              <a:t> 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a </a:t>
            </a:r>
            <a:r>
              <a:rPr lang="en-NZ" sz="1200" i="1" dirty="0" err="1">
                <a:solidFill>
                  <a:srgbClr val="333333"/>
                </a:solidFill>
                <a:latin typeface="Microsoft Sans Serif" panose="020B0604020202020204" pitchFamily="34" charset="0"/>
              </a:rPr>
              <a:t>RelativePosition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 enumeration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as defined in W3C/OGC 16-071r3 as one of</a:t>
            </a: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:</a:t>
            </a:r>
            <a:b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</a:br>
            <a:r>
              <a:rPr lang="en-NZ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(Mandatory) </a:t>
            </a:r>
            <a:r>
              <a:rPr lang="en-US" sz="1200" dirty="0">
                <a:solidFill>
                  <a:srgbClr val="333333"/>
                </a:solidFill>
                <a:latin typeface="Microsoft Sans Serif" panose="020B0604020202020204" pitchFamily="34" charset="0"/>
              </a:rPr>
              <a:t>					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{Before, After, Meets,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MetBy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Overlaps,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OverlappedBy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Starts,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StartedBy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</a:t>
            </a:r>
          </a:p>
          <a:p>
            <a:pPr defTabSz="360000">
              <a:tabLst>
                <a:tab pos="360000" algn="l"/>
              </a:tabLst>
            </a:pP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							During, Contains, Finishes, </a:t>
            </a:r>
            <a:r>
              <a:rPr lang="en-US" sz="1100" kern="1000" spc="-50" dirty="0" err="1">
                <a:solidFill>
                  <a:srgbClr val="333333"/>
                </a:solidFill>
                <a:latin typeface="Lucida Console" panose="020B0609040504020204" pitchFamily="49" charset="0"/>
              </a:rPr>
              <a:t>FinishedBy</a:t>
            </a:r>
            <a:r>
              <a:rPr lang="en-US" sz="1100" kern="1000" spc="-50" dirty="0">
                <a:solidFill>
                  <a:srgbClr val="333333"/>
                </a:solidFill>
                <a:latin typeface="Lucida Console" panose="020B0609040504020204" pitchFamily="49" charset="0"/>
              </a:rPr>
              <a:t>, Equals, In, Disjoint}</a:t>
            </a:r>
            <a:endParaRPr lang="en-NZ" sz="1100" kern="1000" spc="-50" dirty="0">
              <a:solidFill>
                <a:srgbClr val="333333"/>
              </a:solidFill>
              <a:latin typeface="Lucida Console" panose="020B0609040504020204" pitchFamily="49" charset="0"/>
            </a:endParaRPr>
          </a:p>
          <a:p>
            <a:pPr defTabSz="360000">
              <a:tabLst>
                <a:tab pos="360000" algn="l"/>
              </a:tabLst>
            </a:pPr>
            <a:endParaRPr lang="en-NZ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7F989F-CF79-438D-916C-A12220D1FB74}"/>
              </a:ext>
            </a:extLst>
          </p:cNvPr>
          <p:cNvSpPr txBox="1"/>
          <p:nvPr/>
        </p:nvSpPr>
        <p:spPr>
          <a:xfrm rot="20119151">
            <a:off x="2207062" y="834682"/>
            <a:ext cx="731290" cy="30777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started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CD3CA4-7CAC-49BE-A9A9-030F3D46CA9A}"/>
              </a:ext>
            </a:extLst>
          </p:cNvPr>
          <p:cNvSpPr txBox="1"/>
          <p:nvPr/>
        </p:nvSpPr>
        <p:spPr>
          <a:xfrm rot="20119151">
            <a:off x="1979962" y="1457057"/>
            <a:ext cx="731290" cy="30777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started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E11C3-6650-4EDA-8B54-26B7112A9AD6}"/>
              </a:ext>
            </a:extLst>
          </p:cNvPr>
          <p:cNvSpPr txBox="1"/>
          <p:nvPr/>
        </p:nvSpPr>
        <p:spPr>
          <a:xfrm rot="20119151">
            <a:off x="1917501" y="2042078"/>
            <a:ext cx="731290" cy="307777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started</a:t>
            </a:r>
          </a:p>
        </p:txBody>
      </p:sp>
    </p:spTree>
    <p:extLst>
      <p:ext uri="{BB962C8B-B14F-4D97-AF65-F5344CB8AC3E}">
        <p14:creationId xmlns:p14="http://schemas.microsoft.com/office/powerpoint/2010/main" val="2888671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US" sz="2000" b="0" dirty="0"/>
              <a:t>DGGS – RS Navigator: topological functions parameters (</a:t>
            </a:r>
            <a:r>
              <a:rPr lang="en-US" sz="2000" b="0" dirty="0" err="1"/>
              <a:t>cont</a:t>
            </a:r>
            <a:r>
              <a:rPr lang="en-US" sz="2000" b="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B1810-FC16-4333-9ADB-1DE401065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61" t="2168" r="3473" b="2222"/>
          <a:stretch/>
        </p:blipFill>
        <p:spPr>
          <a:xfrm>
            <a:off x="481733" y="534431"/>
            <a:ext cx="7812510" cy="46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21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&lt;&lt;query&gt;&gt;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7146-A444-4A86-8379-2DC45B640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19233" b="53171"/>
          <a:stretch/>
        </p:blipFill>
        <p:spPr>
          <a:xfrm>
            <a:off x="0" y="1082798"/>
            <a:ext cx="4327166" cy="3131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19095-D01E-40C6-971A-D7A9F72CD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" t="45962" r="6319"/>
          <a:stretch/>
        </p:blipFill>
        <p:spPr>
          <a:xfrm>
            <a:off x="4094166" y="1295498"/>
            <a:ext cx="5049834" cy="361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4FA21-864F-4492-850E-131B93312EC5}"/>
              </a:ext>
            </a:extLst>
          </p:cNvPr>
          <p:cNvSpPr txBox="1"/>
          <p:nvPr/>
        </p:nvSpPr>
        <p:spPr>
          <a:xfrm>
            <a:off x="0" y="76914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/>
              <a:t>YAML file structure: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3C1C4-E5D3-402A-A79D-50F6EE5B7AAE}"/>
              </a:ext>
            </a:extLst>
          </p:cNvPr>
          <p:cNvSpPr/>
          <p:nvPr/>
        </p:nvSpPr>
        <p:spPr>
          <a:xfrm>
            <a:off x="4517813" y="3064218"/>
            <a:ext cx="4327166" cy="14427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1925784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OGC API DGGS &lt;&lt;query&gt;&gt; 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79F18-1744-475C-B9EF-E102AFF699C5}"/>
              </a:ext>
            </a:extLst>
          </p:cNvPr>
          <p:cNvGrpSpPr/>
          <p:nvPr/>
        </p:nvGrpSpPr>
        <p:grpSpPr>
          <a:xfrm>
            <a:off x="-380297" y="704786"/>
            <a:ext cx="11065888" cy="4156988"/>
            <a:chOff x="-380297" y="704786"/>
            <a:chExt cx="11065888" cy="4156988"/>
          </a:xfrm>
        </p:grpSpPr>
        <p:pic>
          <p:nvPicPr>
            <p:cNvPr id="161" name="Google Shape;161;p28"/>
            <p:cNvPicPr preferRelativeResize="0"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b="24869"/>
            <a:stretch/>
          </p:blipFill>
          <p:spPr>
            <a:xfrm>
              <a:off x="-380297" y="704786"/>
              <a:ext cx="11065888" cy="4156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4E06D85-F2E8-4881-B117-C3E206FAD7DA}"/>
                </a:ext>
              </a:extLst>
            </p:cNvPr>
            <p:cNvSpPr/>
            <p:nvPr/>
          </p:nvSpPr>
          <p:spPr>
            <a:xfrm>
              <a:off x="1375599" y="2148064"/>
              <a:ext cx="6083717" cy="1200329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OGC API DGGS &lt;&lt;query&gt;&gt;</a:t>
              </a:r>
            </a:p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#OGCAPI </a:t>
              </a:r>
              <a:endParaRPr lang="en-NZ" sz="3600" b="1" dirty="0">
                <a:solidFill>
                  <a:srgbClr val="FFC000"/>
                </a:solidFill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&lt;&lt;query&gt;&gt;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250579" y="704427"/>
            <a:ext cx="8709437" cy="4204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dirty="0"/>
              <a:t>Overview</a:t>
            </a:r>
            <a:endParaRPr sz="1800" dirty="0"/>
          </a:p>
          <a:p>
            <a:pPr indent="-342900">
              <a:lnSpc>
                <a:spcPct val="115000"/>
              </a:lnSpc>
              <a:spcBef>
                <a:spcPts val="1200"/>
              </a:spcBef>
              <a:buSzPts val="1800"/>
              <a:buFont typeface="Arial"/>
              <a:buChar char="-"/>
            </a:pPr>
            <a:r>
              <a:rPr lang="en-NZ" sz="1600" b="1" dirty="0"/>
              <a:t>DE9IM &lt;&lt;query&gt;&gt; are:</a:t>
            </a:r>
            <a:br>
              <a:rPr lang="en-NZ" sz="1200" dirty="0"/>
            </a:br>
            <a:r>
              <a:rPr lang="en-NZ" sz="1200" i="1" dirty="0"/>
              <a:t>contains, crosses, disjoint, equals, intersects, overlaps, touches, within, </a:t>
            </a:r>
            <a:r>
              <a:rPr lang="en-NZ" sz="1200" i="1" dirty="0" err="1"/>
              <a:t>withinDistance</a:t>
            </a:r>
            <a:r>
              <a:rPr lang="en-NZ" sz="1200" i="1" dirty="0"/>
              <a:t>, </a:t>
            </a:r>
            <a:r>
              <a:rPr lang="en-NZ" sz="1200" i="1" dirty="0" err="1"/>
              <a:t>relativePosition</a:t>
            </a:r>
            <a:br>
              <a:rPr lang="en" sz="1200" dirty="0"/>
            </a:br>
            <a:r>
              <a:rPr lang="en-NZ" sz="1200" i="1" dirty="0" err="1"/>
              <a:t>parentOf</a:t>
            </a:r>
            <a:r>
              <a:rPr lang="en-NZ" sz="1200" i="1" dirty="0"/>
              <a:t>, </a:t>
            </a:r>
            <a:r>
              <a:rPr lang="en-NZ" sz="1200" i="1" dirty="0" err="1"/>
              <a:t>childOf</a:t>
            </a:r>
            <a:r>
              <a:rPr lang="en-NZ" sz="1200" i="1" dirty="0"/>
              <a:t>, </a:t>
            </a:r>
            <a:r>
              <a:rPr lang="en-NZ" sz="1200" i="1" dirty="0" err="1"/>
              <a:t>siblingOf</a:t>
            </a:r>
            <a:endParaRPr lang="en-NZ" sz="1200" i="1" dirty="0"/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" sz="1600" b="1" dirty="0"/>
              <a:t>General pattern: </a:t>
            </a: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" sz="1200" dirty="0"/>
              <a:t>{query}?</a:t>
            </a:r>
            <a:r>
              <a:rPr lang="en-NZ" sz="1200" dirty="0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/>
              <a:t>=</a:t>
            </a:r>
            <a:r>
              <a:rPr lang="en-NZ" sz="1200" dirty="0" err="1"/>
              <a:t>DirectPosition</a:t>
            </a:r>
            <a:r>
              <a:rPr lang="en-NZ" sz="1200" dirty="0"/>
              <a:t>[4]</a:t>
            </a:r>
            <a:br>
              <a:rPr lang="en" sz="1200" dirty="0"/>
            </a:br>
            <a:r>
              <a:rPr lang="en" sz="1200" dirty="0"/>
              <a:t>   return True|False</a:t>
            </a:r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" sz="1600" b="1" dirty="0"/>
              <a:t>Variations:</a:t>
            </a:r>
            <a:br>
              <a:rPr lang="en" sz="1600" b="1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-NZ" sz="1200" i="1" dirty="0" err="1"/>
              <a:t>parentOf</a:t>
            </a:r>
            <a:r>
              <a:rPr lang="en-NZ" sz="1200" i="1" dirty="0"/>
              <a:t> | </a:t>
            </a:r>
            <a:r>
              <a:rPr lang="en-NZ" sz="1200" i="1" dirty="0" err="1"/>
              <a:t>childOf</a:t>
            </a:r>
            <a:r>
              <a:rPr lang="en-NZ" sz="1200" i="1" dirty="0"/>
              <a:t> | </a:t>
            </a:r>
            <a:r>
              <a:rPr lang="en-NZ" sz="1200" i="1" dirty="0" err="1"/>
              <a:t>siblingOf?</a:t>
            </a:r>
            <a:r>
              <a:rPr lang="en-NZ" sz="120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ZonalIdentifier&amp;</a:t>
            </a:r>
            <a:r>
              <a:rPr lang="en-NZ" sz="1200" dirty="0" err="1">
                <a:solidFill>
                  <a:srgbClr val="FFC000"/>
                </a:solidFill>
                <a:latin typeface="Microsoft Sans Serif" panose="020B0604020202020204" pitchFamily="34" charset="0"/>
              </a:rPr>
              <a:t>inheritID</a:t>
            </a:r>
            <a:r>
              <a:rPr lang="en-NZ" sz="1200" dirty="0" err="1"/>
              <a:t>:Boolean</a:t>
            </a:r>
            <a:r>
              <a:rPr lang="en-NZ" sz="1200" dirty="0"/>
              <a:t> 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/>
              <a:t>:DirectPosition</a:t>
            </a:r>
            <a:r>
              <a:rPr lang="en-NZ" sz="1200" dirty="0"/>
              <a:t>[4]</a:t>
            </a:r>
            <a:br>
              <a:rPr lang="en" sz="1200" dirty="0"/>
            </a:br>
            <a:r>
              <a:rPr lang="en" sz="1200" dirty="0"/>
              <a:t>  return True|False</a:t>
            </a:r>
            <a:br>
              <a:rPr lang="en" sz="1200" dirty="0"/>
            </a:b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-NZ" sz="1200" i="1" dirty="0" err="1"/>
              <a:t>withinDistance?</a:t>
            </a:r>
            <a:r>
              <a:rPr lang="en-NZ" sz="1200" dirty="0" err="1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ZonalIdentifier&amp;</a:t>
            </a:r>
            <a:r>
              <a:rPr lang="en-NZ" sz="1200" dirty="0" err="1">
                <a:solidFill>
                  <a:srgbClr val="7030A0"/>
                </a:solidFill>
              </a:rPr>
              <a:t>dist</a:t>
            </a:r>
            <a:r>
              <a:rPr lang="en-NZ" sz="1200" dirty="0" err="1"/>
              <a:t>:Distance&amp;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/>
              <a:t>:DirectPosition</a:t>
            </a:r>
            <a:r>
              <a:rPr lang="en-NZ" sz="1200" dirty="0"/>
              <a:t>[4]</a:t>
            </a:r>
            <a:br>
              <a:rPr lang="en" sz="1200" dirty="0"/>
            </a:br>
            <a:r>
              <a:rPr lang="en" sz="1200" dirty="0"/>
              <a:t>  return True|False</a:t>
            </a:r>
            <a:br>
              <a:rPr lang="en" sz="1200" dirty="0"/>
            </a:b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" sz="1200" i="1" dirty="0"/>
              <a:t>relativePosition?</a:t>
            </a:r>
            <a:r>
              <a:rPr lang="en-NZ" sz="1200" dirty="0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/>
              <a:t>:DirectPosition</a:t>
            </a:r>
            <a:r>
              <a:rPr lang="en-NZ" sz="1200" dirty="0"/>
              <a:t>[4]</a:t>
            </a:r>
            <a:br>
              <a:rPr lang="en-NZ" sz="1200" dirty="0"/>
            </a:br>
            <a:r>
              <a:rPr lang="en-NZ" sz="1200" dirty="0"/>
              <a:t>  return </a:t>
            </a:r>
            <a:r>
              <a:rPr lang="en-NZ" sz="1200" dirty="0" err="1"/>
              <a:t>RelativePosition</a:t>
            </a:r>
            <a:br>
              <a:rPr lang="en-NZ" sz="1200" dirty="0"/>
            </a:br>
            <a:r>
              <a:rPr lang="en-NZ" sz="1200" dirty="0"/>
              <a:t>  </a:t>
            </a:r>
            <a:r>
              <a:rPr lang="en" sz="1200" dirty="0">
                <a:solidFill>
                  <a:schemeClr val="dk1"/>
                </a:solidFill>
              </a:rPr>
              <a:t>where RelativePosition:{Before, After, Meets, MetBy, Overlaps, OverlappedBy, Starts, StartedBy, </a:t>
            </a:r>
            <a:br>
              <a:rPr lang="en" sz="1200" dirty="0">
                <a:solidFill>
                  <a:schemeClr val="dk1"/>
                </a:solidFill>
              </a:rPr>
            </a:br>
            <a:r>
              <a:rPr lang="en" sz="1200" dirty="0">
                <a:solidFill>
                  <a:schemeClr val="dk1"/>
                </a:solidFill>
              </a:rPr>
              <a:t>                                         During, Contains, Finishes, FinishedBy, Equals, In, Disjoint}</a:t>
            </a:r>
            <a:endParaRPr sz="1200"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908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&lt;&lt;query&gt;&gt;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lang="en-US" sz="20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B32591-77FF-4776-8A21-C5D730B2E5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4" t="7758" r="3568"/>
          <a:stretch/>
        </p:blipFill>
        <p:spPr>
          <a:xfrm>
            <a:off x="241663" y="457211"/>
            <a:ext cx="8105502" cy="4144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6C0A1-3D6F-4E9D-B0CC-D56980A8D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686289"/>
            <a:ext cx="5087874" cy="35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54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&lt;&lt;query&gt;&gt;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7146-A444-4A86-8379-2DC45B640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19233" b="53171"/>
          <a:stretch/>
        </p:blipFill>
        <p:spPr>
          <a:xfrm>
            <a:off x="0" y="1082798"/>
            <a:ext cx="4327166" cy="3131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19095-D01E-40C6-971A-D7A9F72CD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" t="45962" r="6319"/>
          <a:stretch/>
        </p:blipFill>
        <p:spPr>
          <a:xfrm>
            <a:off x="4094166" y="1295498"/>
            <a:ext cx="5049834" cy="361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4FA21-864F-4492-850E-131B93312EC5}"/>
              </a:ext>
            </a:extLst>
          </p:cNvPr>
          <p:cNvSpPr txBox="1"/>
          <p:nvPr/>
        </p:nvSpPr>
        <p:spPr>
          <a:xfrm>
            <a:off x="0" y="76914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/>
              <a:t>YAML file structure: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3C1C4-E5D3-402A-A79D-50F6EE5B7AAE}"/>
              </a:ext>
            </a:extLst>
          </p:cNvPr>
          <p:cNvSpPr/>
          <p:nvPr/>
        </p:nvSpPr>
        <p:spPr>
          <a:xfrm>
            <a:off x="34455" y="3278293"/>
            <a:ext cx="4327166" cy="7824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1908183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825A82-DFE4-BE4F-8194-77ED555C4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DGGS – From DGGS Reference system to DGGS data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428A989-B7B9-DF4C-B09F-C08C7A93DD7C}"/>
              </a:ext>
            </a:extLst>
          </p:cNvPr>
          <p:cNvGrpSpPr/>
          <p:nvPr/>
        </p:nvGrpSpPr>
        <p:grpSpPr>
          <a:xfrm>
            <a:off x="5417079" y="630919"/>
            <a:ext cx="1578550" cy="1578549"/>
            <a:chOff x="4959070" y="2051531"/>
            <a:chExt cx="3050877" cy="305087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AF5B5F6-3DC1-854C-AA57-D5AAC5D7A82A}"/>
                </a:ext>
              </a:extLst>
            </p:cNvPr>
            <p:cNvGrpSpPr/>
            <p:nvPr/>
          </p:nvGrpSpPr>
          <p:grpSpPr>
            <a:xfrm>
              <a:off x="4959070" y="2051531"/>
              <a:ext cx="3050877" cy="3050877"/>
              <a:chOff x="6612093" y="1592374"/>
              <a:chExt cx="4067836" cy="4067836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417A7D3-E724-234D-9A3B-FE20BC5F2EAF}"/>
                  </a:ext>
                </a:extLst>
              </p:cNvPr>
              <p:cNvGrpSpPr/>
              <p:nvPr/>
            </p:nvGrpSpPr>
            <p:grpSpPr>
              <a:xfrm>
                <a:off x="6830880" y="1811165"/>
                <a:ext cx="3630261" cy="3630253"/>
                <a:chOff x="1369655" y="1371600"/>
                <a:chExt cx="2385981" cy="2385978"/>
              </a:xfrm>
            </p:grpSpPr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0C1F2CD8-E589-7E45-8B40-C3F9D8BF7913}"/>
                    </a:ext>
                  </a:extLst>
                </p:cNvPr>
                <p:cNvSpPr/>
                <p:nvPr/>
              </p:nvSpPr>
              <p:spPr>
                <a:xfrm>
                  <a:off x="1369655" y="1371600"/>
                  <a:ext cx="2385981" cy="2385978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391F4533-113B-F34C-B1F2-856296B2AF0C}"/>
                    </a:ext>
                  </a:extLst>
                </p:cNvPr>
                <p:cNvSpPr/>
                <p:nvPr/>
              </p:nvSpPr>
              <p:spPr>
                <a:xfrm>
                  <a:off x="1580335" y="1579376"/>
                  <a:ext cx="1964617" cy="19704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63500" dir="2700000" sx="104000" sy="104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39" name="Donut 138">
                <a:extLst>
                  <a:ext uri="{FF2B5EF4-FFF2-40B4-BE49-F238E27FC236}">
                    <a16:creationId xmlns:a16="http://schemas.microsoft.com/office/drawing/2014/main" id="{DF378BE7-EE82-CE49-B647-AE85DE591654}"/>
                  </a:ext>
                </a:extLst>
              </p:cNvPr>
              <p:cNvSpPr/>
              <p:nvPr/>
            </p:nvSpPr>
            <p:spPr>
              <a:xfrm>
                <a:off x="6612093" y="1592374"/>
                <a:ext cx="4067836" cy="4067836"/>
              </a:xfrm>
              <a:prstGeom prst="donut">
                <a:avLst>
                  <a:gd name="adj" fmla="val 330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13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D5D11CA-F902-D343-B015-6E4A5CB2941E}"/>
                </a:ext>
              </a:extLst>
            </p:cNvPr>
            <p:cNvGrpSpPr/>
            <p:nvPr/>
          </p:nvGrpSpPr>
          <p:grpSpPr>
            <a:xfrm>
              <a:off x="5496133" y="2564904"/>
              <a:ext cx="1962130" cy="1971616"/>
              <a:chOff x="-3063766" y="1537035"/>
              <a:chExt cx="3756380" cy="3774546"/>
            </a:xfrm>
            <a:solidFill>
              <a:srgbClr val="0066FF"/>
            </a:solidFill>
          </p:grpSpPr>
          <p:grpSp>
            <p:nvGrpSpPr>
              <p:cNvPr id="118" name="Group 117">
                <a:extLst>
                  <a:ext uri="{FF2B5EF4-FFF2-40B4-BE49-F238E27FC236}">
                    <a16:creationId xmlns:a16="http://schemas.microsoft.com/office/drawing/2014/main" id="{7412BA1F-7807-5441-B67A-4588FE555201}"/>
                  </a:ext>
                </a:extLst>
              </p:cNvPr>
              <p:cNvGrpSpPr/>
              <p:nvPr/>
            </p:nvGrpSpPr>
            <p:grpSpPr>
              <a:xfrm>
                <a:off x="-3063766" y="1537035"/>
                <a:ext cx="3756380" cy="3774546"/>
                <a:chOff x="3079751" y="-254000"/>
                <a:chExt cx="5908675" cy="5937250"/>
              </a:xfrm>
              <a:grpFill/>
            </p:grpSpPr>
            <p:sp>
              <p:nvSpPr>
                <p:cNvPr id="136" name="Freeform 5">
                  <a:extLst>
                    <a:ext uri="{FF2B5EF4-FFF2-40B4-BE49-F238E27FC236}">
                      <a16:creationId xmlns:a16="http://schemas.microsoft.com/office/drawing/2014/main" id="{3DB1B271-8100-4B4B-B58F-FA07ADF12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79751" y="-254000"/>
                  <a:ext cx="4945063" cy="4275138"/>
                </a:xfrm>
                <a:custGeom>
                  <a:avLst/>
                  <a:gdLst>
                    <a:gd name="T0" fmla="*/ 135 w 544"/>
                    <a:gd name="T1" fmla="*/ 138 h 471"/>
                    <a:gd name="T2" fmla="*/ 479 w 544"/>
                    <a:gd name="T3" fmla="*/ 108 h 471"/>
                    <a:gd name="T4" fmla="*/ 447 w 544"/>
                    <a:gd name="T5" fmla="*/ 139 h 471"/>
                    <a:gd name="T6" fmla="*/ 544 w 544"/>
                    <a:gd name="T7" fmla="*/ 146 h 471"/>
                    <a:gd name="T8" fmla="*/ 538 w 544"/>
                    <a:gd name="T9" fmla="*/ 49 h 471"/>
                    <a:gd name="T10" fmla="*/ 500 w 544"/>
                    <a:gd name="T11" fmla="*/ 87 h 471"/>
                    <a:gd name="T12" fmla="*/ 113 w 544"/>
                    <a:gd name="T13" fmla="*/ 116 h 471"/>
                    <a:gd name="T14" fmla="*/ 56 w 544"/>
                    <a:gd name="T15" fmla="*/ 462 h 471"/>
                    <a:gd name="T16" fmla="*/ 71 w 544"/>
                    <a:gd name="T17" fmla="*/ 471 h 471"/>
                    <a:gd name="T18" fmla="*/ 84 w 544"/>
                    <a:gd name="T19" fmla="*/ 448 h 471"/>
                    <a:gd name="T20" fmla="*/ 135 w 544"/>
                    <a:gd name="T21" fmla="*/ 138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4" h="471">
                      <a:moveTo>
                        <a:pt x="135" y="138"/>
                      </a:moveTo>
                      <a:cubicBezTo>
                        <a:pt x="229" y="44"/>
                        <a:pt x="374" y="34"/>
                        <a:pt x="479" y="108"/>
                      </a:cubicBezTo>
                      <a:lnTo>
                        <a:pt x="447" y="139"/>
                      </a:lnTo>
                      <a:lnTo>
                        <a:pt x="544" y="146"/>
                      </a:lnTo>
                      <a:lnTo>
                        <a:pt x="538" y="49"/>
                      </a:lnTo>
                      <a:lnTo>
                        <a:pt x="500" y="87"/>
                      </a:lnTo>
                      <a:cubicBezTo>
                        <a:pt x="384" y="0"/>
                        <a:pt x="219" y="10"/>
                        <a:pt x="113" y="116"/>
                      </a:cubicBezTo>
                      <a:cubicBezTo>
                        <a:pt x="19" y="209"/>
                        <a:pt x="0" y="349"/>
                        <a:pt x="56" y="462"/>
                      </a:cubicBezTo>
                      <a:cubicBezTo>
                        <a:pt x="59" y="468"/>
                        <a:pt x="65" y="471"/>
                        <a:pt x="71" y="471"/>
                      </a:cubicBezTo>
                      <a:cubicBezTo>
                        <a:pt x="83" y="469"/>
                        <a:pt x="89" y="458"/>
                        <a:pt x="84" y="448"/>
                      </a:cubicBezTo>
                      <a:cubicBezTo>
                        <a:pt x="35" y="347"/>
                        <a:pt x="51" y="222"/>
                        <a:pt x="135" y="13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51435" tIns="25718" rIns="51435" bIns="2571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013"/>
                </a:p>
              </p:txBody>
            </p:sp>
            <p:sp>
              <p:nvSpPr>
                <p:cNvPr id="137" name="Freeform 6">
                  <a:extLst>
                    <a:ext uri="{FF2B5EF4-FFF2-40B4-BE49-F238E27FC236}">
                      <a16:creationId xmlns:a16="http://schemas.microsoft.com/office/drawing/2014/main" id="{874C37C4-4B22-7D43-97EE-FEAE462B6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52888" y="1435100"/>
                  <a:ext cx="4935538" cy="4248150"/>
                </a:xfrm>
                <a:custGeom>
                  <a:avLst/>
                  <a:gdLst>
                    <a:gd name="T0" fmla="*/ 487 w 543"/>
                    <a:gd name="T1" fmla="*/ 8 h 468"/>
                    <a:gd name="T2" fmla="*/ 472 w 543"/>
                    <a:gd name="T3" fmla="*/ 0 h 468"/>
                    <a:gd name="T4" fmla="*/ 459 w 543"/>
                    <a:gd name="T5" fmla="*/ 22 h 468"/>
                    <a:gd name="T6" fmla="*/ 409 w 543"/>
                    <a:gd name="T7" fmla="*/ 332 h 468"/>
                    <a:gd name="T8" fmla="*/ 65 w 543"/>
                    <a:gd name="T9" fmla="*/ 362 h 468"/>
                    <a:gd name="T10" fmla="*/ 97 w 543"/>
                    <a:gd name="T11" fmla="*/ 331 h 468"/>
                    <a:gd name="T12" fmla="*/ 0 w 543"/>
                    <a:gd name="T13" fmla="*/ 325 h 468"/>
                    <a:gd name="T14" fmla="*/ 7 w 543"/>
                    <a:gd name="T15" fmla="*/ 421 h 468"/>
                    <a:gd name="T16" fmla="*/ 44 w 543"/>
                    <a:gd name="T17" fmla="*/ 383 h 468"/>
                    <a:gd name="T18" fmla="*/ 433 w 543"/>
                    <a:gd name="T19" fmla="*/ 353 h 468"/>
                    <a:gd name="T20" fmla="*/ 487 w 543"/>
                    <a:gd name="T21" fmla="*/ 8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43" h="468">
                      <a:moveTo>
                        <a:pt x="487" y="8"/>
                      </a:moveTo>
                      <a:cubicBezTo>
                        <a:pt x="484" y="2"/>
                        <a:pt x="478" y="0"/>
                        <a:pt x="472" y="0"/>
                      </a:cubicBezTo>
                      <a:cubicBezTo>
                        <a:pt x="461" y="1"/>
                        <a:pt x="454" y="12"/>
                        <a:pt x="459" y="22"/>
                      </a:cubicBezTo>
                      <a:cubicBezTo>
                        <a:pt x="509" y="122"/>
                        <a:pt x="492" y="248"/>
                        <a:pt x="409" y="332"/>
                      </a:cubicBezTo>
                      <a:cubicBezTo>
                        <a:pt x="315" y="426"/>
                        <a:pt x="170" y="436"/>
                        <a:pt x="65" y="362"/>
                      </a:cubicBezTo>
                      <a:lnTo>
                        <a:pt x="97" y="331"/>
                      </a:lnTo>
                      <a:lnTo>
                        <a:pt x="0" y="325"/>
                      </a:lnTo>
                      <a:lnTo>
                        <a:pt x="7" y="421"/>
                      </a:lnTo>
                      <a:lnTo>
                        <a:pt x="44" y="383"/>
                      </a:lnTo>
                      <a:cubicBezTo>
                        <a:pt x="162" y="468"/>
                        <a:pt x="327" y="460"/>
                        <a:pt x="433" y="353"/>
                      </a:cubicBezTo>
                      <a:cubicBezTo>
                        <a:pt x="524" y="261"/>
                        <a:pt x="543" y="121"/>
                        <a:pt x="487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51435" tIns="25718" rIns="51435" bIns="2571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/>
                  <a:endParaRPr lang="en-US" sz="1013"/>
                </a:p>
              </p:txBody>
            </p:sp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FF53C177-1E5B-AC40-A4DF-ED1992E5F21F}"/>
                  </a:ext>
                </a:extLst>
              </p:cNvPr>
              <p:cNvGrpSpPr/>
              <p:nvPr/>
            </p:nvGrpSpPr>
            <p:grpSpPr>
              <a:xfrm>
                <a:off x="-2372386" y="2223652"/>
                <a:ext cx="2415928" cy="2415928"/>
                <a:chOff x="5179364" y="4270200"/>
                <a:chExt cx="717824" cy="731086"/>
              </a:xfrm>
              <a:grpFill/>
              <a:effectLst/>
            </p:grpSpPr>
            <p:sp>
              <p:nvSpPr>
                <p:cNvPr id="120" name="Freeform 119">
                  <a:extLst>
                    <a:ext uri="{FF2B5EF4-FFF2-40B4-BE49-F238E27FC236}">
                      <a16:creationId xmlns:a16="http://schemas.microsoft.com/office/drawing/2014/main" id="{9025D935-769F-114F-97CF-D792069A7801}"/>
                    </a:ext>
                  </a:extLst>
                </p:cNvPr>
                <p:cNvSpPr/>
                <p:nvPr/>
              </p:nvSpPr>
              <p:spPr>
                <a:xfrm>
                  <a:off x="5383106" y="4270200"/>
                  <a:ext cx="131708" cy="131884"/>
                </a:xfrm>
                <a:custGeom>
                  <a:avLst/>
                  <a:gdLst>
                    <a:gd name="connsiteX0" fmla="*/ 869787 w 869787"/>
                    <a:gd name="connsiteY0" fmla="*/ 0 h 870944"/>
                    <a:gd name="connsiteX1" fmla="*/ 869787 w 869787"/>
                    <a:gd name="connsiteY1" fmla="*/ 870944 h 870944"/>
                    <a:gd name="connsiteX2" fmla="*/ 0 w 869787"/>
                    <a:gd name="connsiteY2" fmla="*/ 870944 h 870944"/>
                    <a:gd name="connsiteX3" fmla="*/ 38799 w 869787"/>
                    <a:gd name="connsiteY3" fmla="*/ 783008 h 870944"/>
                    <a:gd name="connsiteX4" fmla="*/ 861179 w 869787"/>
                    <a:gd name="connsiteY4" fmla="*/ 818 h 870944"/>
                    <a:gd name="connsiteX5" fmla="*/ 869787 w 869787"/>
                    <a:gd name="connsiteY5" fmla="*/ 0 h 8709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787" h="870944">
                      <a:moveTo>
                        <a:pt x="869787" y="0"/>
                      </a:moveTo>
                      <a:lnTo>
                        <a:pt x="869787" y="870944"/>
                      </a:lnTo>
                      <a:lnTo>
                        <a:pt x="0" y="870944"/>
                      </a:lnTo>
                      <a:lnTo>
                        <a:pt x="38799" y="783008"/>
                      </a:lnTo>
                      <a:cubicBezTo>
                        <a:pt x="246860" y="352235"/>
                        <a:pt x="536173" y="62928"/>
                        <a:pt x="861179" y="818"/>
                      </a:cubicBezTo>
                      <a:lnTo>
                        <a:pt x="869787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F0979791-7E44-1A49-AFCE-8F7EAAF39F1C}"/>
                    </a:ext>
                  </a:extLst>
                </p:cNvPr>
                <p:cNvSpPr/>
                <p:nvPr/>
              </p:nvSpPr>
              <p:spPr>
                <a:xfrm>
                  <a:off x="5555810" y="4271009"/>
                  <a:ext cx="128275" cy="131076"/>
                </a:xfrm>
                <a:custGeom>
                  <a:avLst/>
                  <a:gdLst>
                    <a:gd name="connsiteX0" fmla="*/ 0 w 847112"/>
                    <a:gd name="connsiteY0" fmla="*/ 0 h 865604"/>
                    <a:gd name="connsiteX1" fmla="*/ 112245 w 847112"/>
                    <a:gd name="connsiteY1" fmla="*/ 32236 h 865604"/>
                    <a:gd name="connsiteX2" fmla="*/ 774821 w 847112"/>
                    <a:gd name="connsiteY2" fmla="*/ 714124 h 865604"/>
                    <a:gd name="connsiteX3" fmla="*/ 847112 w 847112"/>
                    <a:gd name="connsiteY3" fmla="*/ 865604 h 865604"/>
                    <a:gd name="connsiteX4" fmla="*/ 0 w 847112"/>
                    <a:gd name="connsiteY4" fmla="*/ 865604 h 865604"/>
                    <a:gd name="connsiteX5" fmla="*/ 0 w 847112"/>
                    <a:gd name="connsiteY5" fmla="*/ 0 h 8656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47112" h="865604">
                      <a:moveTo>
                        <a:pt x="0" y="0"/>
                      </a:moveTo>
                      <a:lnTo>
                        <a:pt x="112245" y="32236"/>
                      </a:lnTo>
                      <a:cubicBezTo>
                        <a:pt x="369232" y="131193"/>
                        <a:pt x="598362" y="374054"/>
                        <a:pt x="774821" y="714124"/>
                      </a:cubicBezTo>
                      <a:lnTo>
                        <a:pt x="847112" y="865604"/>
                      </a:lnTo>
                      <a:lnTo>
                        <a:pt x="0" y="8656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0D055C32-0090-5E49-A8F1-2589687F79F5}"/>
                    </a:ext>
                  </a:extLst>
                </p:cNvPr>
                <p:cNvSpPr/>
                <p:nvPr/>
              </p:nvSpPr>
              <p:spPr>
                <a:xfrm>
                  <a:off x="5678629" y="4308406"/>
                  <a:ext cx="129461" cy="93678"/>
                </a:xfrm>
                <a:custGeom>
                  <a:avLst/>
                  <a:gdLst>
                    <a:gd name="connsiteX0" fmla="*/ 0 w 854943"/>
                    <a:gd name="connsiteY0" fmla="*/ 0 h 618636"/>
                    <a:gd name="connsiteX1" fmla="*/ 205143 w 854943"/>
                    <a:gd name="connsiteY1" fmla="*/ 98824 h 618636"/>
                    <a:gd name="connsiteX2" fmla="*/ 821455 w 854943"/>
                    <a:gd name="connsiteY2" fmla="*/ 579742 h 618636"/>
                    <a:gd name="connsiteX3" fmla="*/ 854943 w 854943"/>
                    <a:gd name="connsiteY3" fmla="*/ 618636 h 618636"/>
                    <a:gd name="connsiteX4" fmla="*/ 354230 w 854943"/>
                    <a:gd name="connsiteY4" fmla="*/ 618636 h 618636"/>
                    <a:gd name="connsiteX5" fmla="*/ 309333 w 854943"/>
                    <a:gd name="connsiteY5" fmla="*/ 509152 h 618636"/>
                    <a:gd name="connsiteX6" fmla="*/ 70222 w 854943"/>
                    <a:gd name="connsiteY6" fmla="*/ 89900 h 618636"/>
                    <a:gd name="connsiteX7" fmla="*/ 0 w 854943"/>
                    <a:gd name="connsiteY7" fmla="*/ 0 h 61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54943" h="618636">
                      <a:moveTo>
                        <a:pt x="0" y="0"/>
                      </a:moveTo>
                      <a:lnTo>
                        <a:pt x="205143" y="98824"/>
                      </a:lnTo>
                      <a:cubicBezTo>
                        <a:pt x="436492" y="224500"/>
                        <a:pt x="644623" y="387500"/>
                        <a:pt x="821455" y="579742"/>
                      </a:cubicBezTo>
                      <a:lnTo>
                        <a:pt x="854943" y="618636"/>
                      </a:lnTo>
                      <a:lnTo>
                        <a:pt x="354230" y="618636"/>
                      </a:lnTo>
                      <a:lnTo>
                        <a:pt x="309333" y="509152"/>
                      </a:lnTo>
                      <a:cubicBezTo>
                        <a:pt x="238635" y="355136"/>
                        <a:pt x="158427" y="214521"/>
                        <a:pt x="70222" y="8990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0BB3F02B-3BD2-BF44-B6F4-CDC18D57A8C2}"/>
                    </a:ext>
                  </a:extLst>
                </p:cNvPr>
                <p:cNvSpPr/>
                <p:nvPr/>
              </p:nvSpPr>
              <p:spPr>
                <a:xfrm>
                  <a:off x="5268462" y="4311377"/>
                  <a:ext cx="123294" cy="90707"/>
                </a:xfrm>
                <a:custGeom>
                  <a:avLst/>
                  <a:gdLst>
                    <a:gd name="connsiteX0" fmla="*/ 814219 w 814219"/>
                    <a:gd name="connsiteY0" fmla="*/ 0 h 599018"/>
                    <a:gd name="connsiteX1" fmla="*/ 759320 w 814219"/>
                    <a:gd name="connsiteY1" fmla="*/ 70282 h 599018"/>
                    <a:gd name="connsiteX2" fmla="*/ 520209 w 814219"/>
                    <a:gd name="connsiteY2" fmla="*/ 489534 h 599018"/>
                    <a:gd name="connsiteX3" fmla="*/ 475313 w 814219"/>
                    <a:gd name="connsiteY3" fmla="*/ 599018 h 599018"/>
                    <a:gd name="connsiteX4" fmla="*/ 0 w 814219"/>
                    <a:gd name="connsiteY4" fmla="*/ 599018 h 599018"/>
                    <a:gd name="connsiteX5" fmla="*/ 33488 w 814219"/>
                    <a:gd name="connsiteY5" fmla="*/ 560124 h 599018"/>
                    <a:gd name="connsiteX6" fmla="*/ 649799 w 814219"/>
                    <a:gd name="connsiteY6" fmla="*/ 79206 h 599018"/>
                    <a:gd name="connsiteX7" fmla="*/ 814219 w 814219"/>
                    <a:gd name="connsiteY7" fmla="*/ 0 h 599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14219" h="599018">
                      <a:moveTo>
                        <a:pt x="814219" y="0"/>
                      </a:moveTo>
                      <a:lnTo>
                        <a:pt x="759320" y="70282"/>
                      </a:lnTo>
                      <a:cubicBezTo>
                        <a:pt x="671116" y="194903"/>
                        <a:pt x="590907" y="335518"/>
                        <a:pt x="520209" y="489534"/>
                      </a:cubicBezTo>
                      <a:lnTo>
                        <a:pt x="475313" y="599018"/>
                      </a:lnTo>
                      <a:lnTo>
                        <a:pt x="0" y="599018"/>
                      </a:lnTo>
                      <a:lnTo>
                        <a:pt x="33488" y="560124"/>
                      </a:lnTo>
                      <a:cubicBezTo>
                        <a:pt x="210319" y="367882"/>
                        <a:pt x="418450" y="204882"/>
                        <a:pt x="649799" y="79206"/>
                      </a:cubicBezTo>
                      <a:lnTo>
                        <a:pt x="814219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325CA4AC-ABE8-B048-BEEA-486AB8276318}"/>
                    </a:ext>
                  </a:extLst>
                </p:cNvPr>
                <p:cNvSpPr/>
                <p:nvPr/>
              </p:nvSpPr>
              <p:spPr>
                <a:xfrm>
                  <a:off x="5179364" y="4441027"/>
                  <a:ext cx="146786" cy="178129"/>
                </a:xfrm>
                <a:custGeom>
                  <a:avLst/>
                  <a:gdLst>
                    <a:gd name="connsiteX0" fmla="*/ 391315 w 969358"/>
                    <a:gd name="connsiteY0" fmla="*/ 0 h 1176339"/>
                    <a:gd name="connsiteX1" fmla="*/ 969358 w 969358"/>
                    <a:gd name="connsiteY1" fmla="*/ 0 h 1176339"/>
                    <a:gd name="connsiteX2" fmla="*/ 926556 w 969358"/>
                    <a:gd name="connsiteY2" fmla="*/ 132997 h 1176339"/>
                    <a:gd name="connsiteX3" fmla="*/ 780363 w 969358"/>
                    <a:gd name="connsiteY3" fmla="*/ 999197 h 1176339"/>
                    <a:gd name="connsiteX4" fmla="*/ 774487 w 969358"/>
                    <a:gd name="connsiteY4" fmla="*/ 1176339 h 1176339"/>
                    <a:gd name="connsiteX5" fmla="*/ 0 w 969358"/>
                    <a:gd name="connsiteY5" fmla="*/ 1176339 h 1176339"/>
                    <a:gd name="connsiteX6" fmla="*/ 1136 w 969358"/>
                    <a:gd name="connsiteY6" fmla="*/ 1143639 h 1176339"/>
                    <a:gd name="connsiteX7" fmla="*/ 339133 w 969358"/>
                    <a:gd name="connsiteY7" fmla="*/ 79803 h 1176339"/>
                    <a:gd name="connsiteX8" fmla="*/ 391315 w 969358"/>
                    <a:gd name="connsiteY8" fmla="*/ 0 h 11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9358" h="1176339">
                      <a:moveTo>
                        <a:pt x="391315" y="0"/>
                      </a:moveTo>
                      <a:lnTo>
                        <a:pt x="969358" y="0"/>
                      </a:lnTo>
                      <a:lnTo>
                        <a:pt x="926556" y="132997"/>
                      </a:lnTo>
                      <a:cubicBezTo>
                        <a:pt x="851313" y="400332"/>
                        <a:pt x="800878" y="691983"/>
                        <a:pt x="780363" y="999197"/>
                      </a:cubicBezTo>
                      <a:lnTo>
                        <a:pt x="774487" y="1176339"/>
                      </a:lnTo>
                      <a:lnTo>
                        <a:pt x="0" y="1176339"/>
                      </a:lnTo>
                      <a:lnTo>
                        <a:pt x="1136" y="1143639"/>
                      </a:lnTo>
                      <a:cubicBezTo>
                        <a:pt x="28167" y="756000"/>
                        <a:pt x="148225" y="393996"/>
                        <a:pt x="339133" y="79803"/>
                      </a:cubicBezTo>
                      <a:lnTo>
                        <a:pt x="391315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CE6C4D88-411E-6346-856C-6950269C4B0A}"/>
                    </a:ext>
                  </a:extLst>
                </p:cNvPr>
                <p:cNvSpPr/>
                <p:nvPr/>
              </p:nvSpPr>
              <p:spPr>
                <a:xfrm>
                  <a:off x="5338690" y="4441027"/>
                  <a:ext cx="176124" cy="178129"/>
                </a:xfrm>
                <a:custGeom>
                  <a:avLst/>
                  <a:gdLst>
                    <a:gd name="connsiteX0" fmla="*/ 193171 w 1163104"/>
                    <a:gd name="connsiteY0" fmla="*/ 0 h 1176339"/>
                    <a:gd name="connsiteX1" fmla="*/ 1163104 w 1163104"/>
                    <a:gd name="connsiteY1" fmla="*/ 0 h 1176339"/>
                    <a:gd name="connsiteX2" fmla="*/ 1163104 w 1163104"/>
                    <a:gd name="connsiteY2" fmla="*/ 1176339 h 1176339"/>
                    <a:gd name="connsiteX3" fmla="*/ 0 w 1163104"/>
                    <a:gd name="connsiteY3" fmla="*/ 1176339 h 1176339"/>
                    <a:gd name="connsiteX4" fmla="*/ 3099 w 1163104"/>
                    <a:gd name="connsiteY4" fmla="*/ 1053165 h 1176339"/>
                    <a:gd name="connsiteX5" fmla="*/ 192016 w 1163104"/>
                    <a:gd name="connsiteY5" fmla="*/ 3155 h 1176339"/>
                    <a:gd name="connsiteX6" fmla="*/ 193171 w 1163104"/>
                    <a:gd name="connsiteY6" fmla="*/ 0 h 11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3104" h="1176339">
                      <a:moveTo>
                        <a:pt x="193171" y="0"/>
                      </a:moveTo>
                      <a:lnTo>
                        <a:pt x="1163104" y="0"/>
                      </a:lnTo>
                      <a:lnTo>
                        <a:pt x="1163104" y="1176339"/>
                      </a:lnTo>
                      <a:lnTo>
                        <a:pt x="0" y="1176339"/>
                      </a:lnTo>
                      <a:lnTo>
                        <a:pt x="3099" y="1053165"/>
                      </a:lnTo>
                      <a:cubicBezTo>
                        <a:pt x="22468" y="670227"/>
                        <a:pt x="89148" y="313247"/>
                        <a:pt x="192016" y="3155"/>
                      </a:cubicBezTo>
                      <a:lnTo>
                        <a:pt x="193171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Freeform 125">
                  <a:extLst>
                    <a:ext uri="{FF2B5EF4-FFF2-40B4-BE49-F238E27FC236}">
                      <a16:creationId xmlns:a16="http://schemas.microsoft.com/office/drawing/2014/main" id="{4780A5C1-494C-524C-BB74-870FC51A1BC4}"/>
                    </a:ext>
                  </a:extLst>
                </p:cNvPr>
                <p:cNvSpPr/>
                <p:nvPr/>
              </p:nvSpPr>
              <p:spPr>
                <a:xfrm>
                  <a:off x="5555810" y="4441027"/>
                  <a:ext cx="172464" cy="178129"/>
                </a:xfrm>
                <a:custGeom>
                  <a:avLst/>
                  <a:gdLst>
                    <a:gd name="connsiteX0" fmla="*/ 0 w 1138933"/>
                    <a:gd name="connsiteY0" fmla="*/ 0 h 1176339"/>
                    <a:gd name="connsiteX1" fmla="*/ 944345 w 1138933"/>
                    <a:gd name="connsiteY1" fmla="*/ 0 h 1176339"/>
                    <a:gd name="connsiteX2" fmla="*/ 970722 w 1138933"/>
                    <a:gd name="connsiteY2" fmla="*/ 78466 h 1176339"/>
                    <a:gd name="connsiteX3" fmla="*/ 1136400 w 1138933"/>
                    <a:gd name="connsiteY3" fmla="*/ 1068496 h 1176339"/>
                    <a:gd name="connsiteX4" fmla="*/ 1138933 w 1138933"/>
                    <a:gd name="connsiteY4" fmla="*/ 1176339 h 1176339"/>
                    <a:gd name="connsiteX5" fmla="*/ 0 w 1138933"/>
                    <a:gd name="connsiteY5" fmla="*/ 1176339 h 1176339"/>
                    <a:gd name="connsiteX6" fmla="*/ 0 w 1138933"/>
                    <a:gd name="connsiteY6" fmla="*/ 0 h 11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8933" h="1176339">
                      <a:moveTo>
                        <a:pt x="0" y="0"/>
                      </a:moveTo>
                      <a:lnTo>
                        <a:pt x="944345" y="0"/>
                      </a:lnTo>
                      <a:lnTo>
                        <a:pt x="970722" y="78466"/>
                      </a:lnTo>
                      <a:cubicBezTo>
                        <a:pt x="1061261" y="374763"/>
                        <a:pt x="1119502" y="710445"/>
                        <a:pt x="1136400" y="1068496"/>
                      </a:cubicBezTo>
                      <a:lnTo>
                        <a:pt x="1138933" y="1176339"/>
                      </a:lnTo>
                      <a:lnTo>
                        <a:pt x="0" y="117633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Freeform 126">
                  <a:extLst>
                    <a:ext uri="{FF2B5EF4-FFF2-40B4-BE49-F238E27FC236}">
                      <a16:creationId xmlns:a16="http://schemas.microsoft.com/office/drawing/2014/main" id="{406EFC25-F3F4-3044-A97B-FBC9F199475B}"/>
                    </a:ext>
                  </a:extLst>
                </p:cNvPr>
                <p:cNvSpPr/>
                <p:nvPr/>
              </p:nvSpPr>
              <p:spPr>
                <a:xfrm>
                  <a:off x="5746556" y="4441027"/>
                  <a:ext cx="150632" cy="178129"/>
                </a:xfrm>
                <a:custGeom>
                  <a:avLst/>
                  <a:gdLst>
                    <a:gd name="connsiteX0" fmla="*/ 0 w 994758"/>
                    <a:gd name="connsiteY0" fmla="*/ 0 h 1176339"/>
                    <a:gd name="connsiteX1" fmla="*/ 603443 w 994758"/>
                    <a:gd name="connsiteY1" fmla="*/ 0 h 1176339"/>
                    <a:gd name="connsiteX2" fmla="*/ 655624 w 994758"/>
                    <a:gd name="connsiteY2" fmla="*/ 79803 h 1176339"/>
                    <a:gd name="connsiteX3" fmla="*/ 993621 w 994758"/>
                    <a:gd name="connsiteY3" fmla="*/ 1143639 h 1176339"/>
                    <a:gd name="connsiteX4" fmla="*/ 994758 w 994758"/>
                    <a:gd name="connsiteY4" fmla="*/ 1176339 h 1176339"/>
                    <a:gd name="connsiteX5" fmla="*/ 194870 w 994758"/>
                    <a:gd name="connsiteY5" fmla="*/ 1176339 h 1176339"/>
                    <a:gd name="connsiteX6" fmla="*/ 188994 w 994758"/>
                    <a:gd name="connsiteY6" fmla="*/ 999197 h 1176339"/>
                    <a:gd name="connsiteX7" fmla="*/ 42801 w 994758"/>
                    <a:gd name="connsiteY7" fmla="*/ 132997 h 1176339"/>
                    <a:gd name="connsiteX8" fmla="*/ 0 w 994758"/>
                    <a:gd name="connsiteY8" fmla="*/ 0 h 1176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94758" h="1176339">
                      <a:moveTo>
                        <a:pt x="0" y="0"/>
                      </a:moveTo>
                      <a:lnTo>
                        <a:pt x="603443" y="0"/>
                      </a:lnTo>
                      <a:lnTo>
                        <a:pt x="655624" y="79803"/>
                      </a:lnTo>
                      <a:cubicBezTo>
                        <a:pt x="846532" y="393996"/>
                        <a:pt x="966590" y="756000"/>
                        <a:pt x="993621" y="1143639"/>
                      </a:cubicBezTo>
                      <a:lnTo>
                        <a:pt x="994758" y="1176339"/>
                      </a:lnTo>
                      <a:lnTo>
                        <a:pt x="194870" y="1176339"/>
                      </a:lnTo>
                      <a:lnTo>
                        <a:pt x="188994" y="999197"/>
                      </a:lnTo>
                      <a:cubicBezTo>
                        <a:pt x="168479" y="691983"/>
                        <a:pt x="118044" y="400332"/>
                        <a:pt x="42801" y="1329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8" name="Freeform 127">
                  <a:extLst>
                    <a:ext uri="{FF2B5EF4-FFF2-40B4-BE49-F238E27FC236}">
                      <a16:creationId xmlns:a16="http://schemas.microsoft.com/office/drawing/2014/main" id="{D1FEB1E6-F26C-9A4A-8084-7B7A0611784B}"/>
                    </a:ext>
                  </a:extLst>
                </p:cNvPr>
                <p:cNvSpPr/>
                <p:nvPr/>
              </p:nvSpPr>
              <p:spPr>
                <a:xfrm>
                  <a:off x="5179372" y="4660263"/>
                  <a:ext cx="145347" cy="173441"/>
                </a:xfrm>
                <a:custGeom>
                  <a:avLst/>
                  <a:gdLst>
                    <a:gd name="connsiteX0" fmla="*/ 0 w 959851"/>
                    <a:gd name="connsiteY0" fmla="*/ 0 h 1145380"/>
                    <a:gd name="connsiteX1" fmla="*/ 774485 w 959851"/>
                    <a:gd name="connsiteY1" fmla="*/ 0 h 1145380"/>
                    <a:gd name="connsiteX2" fmla="*/ 780308 w 959851"/>
                    <a:gd name="connsiteY2" fmla="*/ 175552 h 1145380"/>
                    <a:gd name="connsiteX3" fmla="*/ 926501 w 959851"/>
                    <a:gd name="connsiteY3" fmla="*/ 1041752 h 1145380"/>
                    <a:gd name="connsiteX4" fmla="*/ 959851 w 959851"/>
                    <a:gd name="connsiteY4" fmla="*/ 1145380 h 1145380"/>
                    <a:gd name="connsiteX5" fmla="*/ 372056 w 959851"/>
                    <a:gd name="connsiteY5" fmla="*/ 1145380 h 1145380"/>
                    <a:gd name="connsiteX6" fmla="*/ 339078 w 959851"/>
                    <a:gd name="connsiteY6" fmla="*/ 1094946 h 1145380"/>
                    <a:gd name="connsiteX7" fmla="*/ 1081 w 959851"/>
                    <a:gd name="connsiteY7" fmla="*/ 31110 h 1145380"/>
                    <a:gd name="connsiteX8" fmla="*/ 0 w 959851"/>
                    <a:gd name="connsiteY8" fmla="*/ 0 h 1145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59851" h="1145380">
                      <a:moveTo>
                        <a:pt x="0" y="0"/>
                      </a:moveTo>
                      <a:lnTo>
                        <a:pt x="774485" y="0"/>
                      </a:lnTo>
                      <a:lnTo>
                        <a:pt x="780308" y="175552"/>
                      </a:lnTo>
                      <a:cubicBezTo>
                        <a:pt x="800823" y="482766"/>
                        <a:pt x="851258" y="774417"/>
                        <a:pt x="926501" y="1041752"/>
                      </a:cubicBezTo>
                      <a:lnTo>
                        <a:pt x="959851" y="1145380"/>
                      </a:lnTo>
                      <a:lnTo>
                        <a:pt x="372056" y="1145380"/>
                      </a:lnTo>
                      <a:lnTo>
                        <a:pt x="339078" y="1094946"/>
                      </a:lnTo>
                      <a:cubicBezTo>
                        <a:pt x="148170" y="780754"/>
                        <a:pt x="28112" y="418750"/>
                        <a:pt x="1081" y="3111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9" name="Freeform 128">
                  <a:extLst>
                    <a:ext uri="{FF2B5EF4-FFF2-40B4-BE49-F238E27FC236}">
                      <a16:creationId xmlns:a16="http://schemas.microsoft.com/office/drawing/2014/main" id="{7E96FA5E-CB15-0243-8EE2-6373D21A5317}"/>
                    </a:ext>
                  </a:extLst>
                </p:cNvPr>
                <p:cNvSpPr/>
                <p:nvPr/>
              </p:nvSpPr>
              <p:spPr>
                <a:xfrm>
                  <a:off x="5338889" y="4660263"/>
                  <a:ext cx="175925" cy="173441"/>
                </a:xfrm>
                <a:custGeom>
                  <a:avLst/>
                  <a:gdLst>
                    <a:gd name="connsiteX0" fmla="*/ 0 w 1161786"/>
                    <a:gd name="connsiteY0" fmla="*/ 0 h 1145380"/>
                    <a:gd name="connsiteX1" fmla="*/ 1161786 w 1161786"/>
                    <a:gd name="connsiteY1" fmla="*/ 0 h 1145380"/>
                    <a:gd name="connsiteX2" fmla="*/ 1161786 w 1161786"/>
                    <a:gd name="connsiteY2" fmla="*/ 1145380 h 1145380"/>
                    <a:gd name="connsiteX3" fmla="*/ 199696 w 1161786"/>
                    <a:gd name="connsiteY3" fmla="*/ 1145380 h 1145380"/>
                    <a:gd name="connsiteX4" fmla="*/ 190698 w 1161786"/>
                    <a:gd name="connsiteY4" fmla="*/ 1120795 h 1145380"/>
                    <a:gd name="connsiteX5" fmla="*/ 1781 w 1161786"/>
                    <a:gd name="connsiteY5" fmla="*/ 70784 h 1145380"/>
                    <a:gd name="connsiteX6" fmla="*/ 0 w 1161786"/>
                    <a:gd name="connsiteY6" fmla="*/ 0 h 1145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61786" h="1145380">
                      <a:moveTo>
                        <a:pt x="0" y="0"/>
                      </a:moveTo>
                      <a:lnTo>
                        <a:pt x="1161786" y="0"/>
                      </a:lnTo>
                      <a:lnTo>
                        <a:pt x="1161786" y="1145380"/>
                      </a:lnTo>
                      <a:lnTo>
                        <a:pt x="199696" y="1145380"/>
                      </a:lnTo>
                      <a:lnTo>
                        <a:pt x="190698" y="1120795"/>
                      </a:lnTo>
                      <a:cubicBezTo>
                        <a:pt x="87830" y="810702"/>
                        <a:pt x="21150" y="453722"/>
                        <a:pt x="1781" y="7078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Freeform 129">
                  <a:extLst>
                    <a:ext uri="{FF2B5EF4-FFF2-40B4-BE49-F238E27FC236}">
                      <a16:creationId xmlns:a16="http://schemas.microsoft.com/office/drawing/2014/main" id="{E45EE2A3-6717-0C46-83BE-10E8F05986DB}"/>
                    </a:ext>
                  </a:extLst>
                </p:cNvPr>
                <p:cNvSpPr/>
                <p:nvPr/>
              </p:nvSpPr>
              <p:spPr>
                <a:xfrm>
                  <a:off x="5555810" y="4660263"/>
                  <a:ext cx="172278" cy="173441"/>
                </a:xfrm>
                <a:custGeom>
                  <a:avLst/>
                  <a:gdLst>
                    <a:gd name="connsiteX0" fmla="*/ 0 w 1137703"/>
                    <a:gd name="connsiteY0" fmla="*/ 0 h 1145380"/>
                    <a:gd name="connsiteX1" fmla="*/ 1137703 w 1137703"/>
                    <a:gd name="connsiteY1" fmla="*/ 0 h 1145380"/>
                    <a:gd name="connsiteX2" fmla="*/ 1136400 w 1137703"/>
                    <a:gd name="connsiteY2" fmla="*/ 55453 h 1145380"/>
                    <a:gd name="connsiteX3" fmla="*/ 970722 w 1137703"/>
                    <a:gd name="connsiteY3" fmla="*/ 1045483 h 1145380"/>
                    <a:gd name="connsiteX4" fmla="*/ 937141 w 1137703"/>
                    <a:gd name="connsiteY4" fmla="*/ 1145380 h 1145380"/>
                    <a:gd name="connsiteX5" fmla="*/ 0 w 1137703"/>
                    <a:gd name="connsiteY5" fmla="*/ 1145380 h 1145380"/>
                    <a:gd name="connsiteX6" fmla="*/ 0 w 1137703"/>
                    <a:gd name="connsiteY6" fmla="*/ 0 h 1145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37703" h="1145380">
                      <a:moveTo>
                        <a:pt x="0" y="0"/>
                      </a:moveTo>
                      <a:lnTo>
                        <a:pt x="1137703" y="0"/>
                      </a:lnTo>
                      <a:lnTo>
                        <a:pt x="1136400" y="55453"/>
                      </a:lnTo>
                      <a:cubicBezTo>
                        <a:pt x="1119502" y="413504"/>
                        <a:pt x="1061261" y="749187"/>
                        <a:pt x="970722" y="1045483"/>
                      </a:cubicBezTo>
                      <a:lnTo>
                        <a:pt x="937141" y="1145380"/>
                      </a:lnTo>
                      <a:lnTo>
                        <a:pt x="0" y="1145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5187DF54-2FF6-F648-ADB4-6413BFC291B9}"/>
                    </a:ext>
                  </a:extLst>
                </p:cNvPr>
                <p:cNvSpPr/>
                <p:nvPr/>
              </p:nvSpPr>
              <p:spPr>
                <a:xfrm>
                  <a:off x="5747987" y="4660263"/>
                  <a:ext cx="149193" cy="173441"/>
                </a:xfrm>
                <a:custGeom>
                  <a:avLst/>
                  <a:gdLst>
                    <a:gd name="connsiteX0" fmla="*/ 185367 w 985251"/>
                    <a:gd name="connsiteY0" fmla="*/ 0 h 1145380"/>
                    <a:gd name="connsiteX1" fmla="*/ 985251 w 985251"/>
                    <a:gd name="connsiteY1" fmla="*/ 0 h 1145380"/>
                    <a:gd name="connsiteX2" fmla="*/ 984170 w 985251"/>
                    <a:gd name="connsiteY2" fmla="*/ 31110 h 1145380"/>
                    <a:gd name="connsiteX3" fmla="*/ 646173 w 985251"/>
                    <a:gd name="connsiteY3" fmla="*/ 1094946 h 1145380"/>
                    <a:gd name="connsiteX4" fmla="*/ 613196 w 985251"/>
                    <a:gd name="connsiteY4" fmla="*/ 1145380 h 1145380"/>
                    <a:gd name="connsiteX5" fmla="*/ 0 w 985251"/>
                    <a:gd name="connsiteY5" fmla="*/ 1145380 h 1145380"/>
                    <a:gd name="connsiteX6" fmla="*/ 33350 w 985251"/>
                    <a:gd name="connsiteY6" fmla="*/ 1041752 h 1145380"/>
                    <a:gd name="connsiteX7" fmla="*/ 179543 w 985251"/>
                    <a:gd name="connsiteY7" fmla="*/ 175552 h 1145380"/>
                    <a:gd name="connsiteX8" fmla="*/ 185367 w 985251"/>
                    <a:gd name="connsiteY8" fmla="*/ 0 h 1145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85251" h="1145380">
                      <a:moveTo>
                        <a:pt x="185367" y="0"/>
                      </a:moveTo>
                      <a:lnTo>
                        <a:pt x="985251" y="0"/>
                      </a:lnTo>
                      <a:lnTo>
                        <a:pt x="984170" y="31110"/>
                      </a:lnTo>
                      <a:cubicBezTo>
                        <a:pt x="957139" y="418750"/>
                        <a:pt x="837081" y="780754"/>
                        <a:pt x="646173" y="1094946"/>
                      </a:cubicBezTo>
                      <a:lnTo>
                        <a:pt x="613196" y="1145380"/>
                      </a:lnTo>
                      <a:lnTo>
                        <a:pt x="0" y="1145380"/>
                      </a:lnTo>
                      <a:lnTo>
                        <a:pt x="33350" y="1041752"/>
                      </a:lnTo>
                      <a:cubicBezTo>
                        <a:pt x="108593" y="774417"/>
                        <a:pt x="159028" y="482766"/>
                        <a:pt x="179543" y="175552"/>
                      </a:cubicBezTo>
                      <a:lnTo>
                        <a:pt x="185367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0A0610D4-3210-114C-85DF-DEB0FAD0505A}"/>
                    </a:ext>
                  </a:extLst>
                </p:cNvPr>
                <p:cNvSpPr/>
                <p:nvPr/>
              </p:nvSpPr>
              <p:spPr>
                <a:xfrm>
                  <a:off x="5266806" y="4875171"/>
                  <a:ext cx="124950" cy="92630"/>
                </a:xfrm>
                <a:custGeom>
                  <a:avLst/>
                  <a:gdLst>
                    <a:gd name="connsiteX0" fmla="*/ 0 w 825154"/>
                    <a:gd name="connsiteY0" fmla="*/ 0 h 611718"/>
                    <a:gd name="connsiteX1" fmla="*/ 481040 w 825154"/>
                    <a:gd name="connsiteY1" fmla="*/ 0 h 611718"/>
                    <a:gd name="connsiteX2" fmla="*/ 531144 w 825154"/>
                    <a:gd name="connsiteY2" fmla="*/ 122184 h 611718"/>
                    <a:gd name="connsiteX3" fmla="*/ 770255 w 825154"/>
                    <a:gd name="connsiteY3" fmla="*/ 541436 h 611718"/>
                    <a:gd name="connsiteX4" fmla="*/ 825154 w 825154"/>
                    <a:gd name="connsiteY4" fmla="*/ 611718 h 611718"/>
                    <a:gd name="connsiteX5" fmla="*/ 660734 w 825154"/>
                    <a:gd name="connsiteY5" fmla="*/ 532512 h 611718"/>
                    <a:gd name="connsiteX6" fmla="*/ 44423 w 825154"/>
                    <a:gd name="connsiteY6" fmla="*/ 51594 h 611718"/>
                    <a:gd name="connsiteX7" fmla="*/ 0 w 825154"/>
                    <a:gd name="connsiteY7" fmla="*/ 0 h 611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25154" h="611718">
                      <a:moveTo>
                        <a:pt x="0" y="0"/>
                      </a:moveTo>
                      <a:lnTo>
                        <a:pt x="481040" y="0"/>
                      </a:lnTo>
                      <a:lnTo>
                        <a:pt x="531144" y="122184"/>
                      </a:lnTo>
                      <a:cubicBezTo>
                        <a:pt x="601842" y="276200"/>
                        <a:pt x="682051" y="416815"/>
                        <a:pt x="770255" y="541436"/>
                      </a:cubicBezTo>
                      <a:lnTo>
                        <a:pt x="825154" y="611718"/>
                      </a:lnTo>
                      <a:lnTo>
                        <a:pt x="660734" y="532512"/>
                      </a:lnTo>
                      <a:cubicBezTo>
                        <a:pt x="429385" y="406836"/>
                        <a:pt x="221254" y="243837"/>
                        <a:pt x="44423" y="5159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A50EC0F1-148A-CF40-9549-DC59820C5759}"/>
                    </a:ext>
                  </a:extLst>
                </p:cNvPr>
                <p:cNvSpPr/>
                <p:nvPr/>
              </p:nvSpPr>
              <p:spPr>
                <a:xfrm>
                  <a:off x="5385651" y="4875171"/>
                  <a:ext cx="129163" cy="126115"/>
                </a:xfrm>
                <a:custGeom>
                  <a:avLst/>
                  <a:gdLst>
                    <a:gd name="connsiteX0" fmla="*/ 0 w 852976"/>
                    <a:gd name="connsiteY0" fmla="*/ 0 h 832844"/>
                    <a:gd name="connsiteX1" fmla="*/ 852976 w 852976"/>
                    <a:gd name="connsiteY1" fmla="*/ 0 h 832844"/>
                    <a:gd name="connsiteX2" fmla="*/ 852976 w 852976"/>
                    <a:gd name="connsiteY2" fmla="*/ 832844 h 832844"/>
                    <a:gd name="connsiteX3" fmla="*/ 844368 w 852976"/>
                    <a:gd name="connsiteY3" fmla="*/ 832026 h 832844"/>
                    <a:gd name="connsiteX4" fmla="*/ 21988 w 852976"/>
                    <a:gd name="connsiteY4" fmla="*/ 49836 h 832844"/>
                    <a:gd name="connsiteX5" fmla="*/ 0 w 852976"/>
                    <a:gd name="connsiteY5" fmla="*/ 0 h 832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2976" h="832844">
                      <a:moveTo>
                        <a:pt x="0" y="0"/>
                      </a:moveTo>
                      <a:lnTo>
                        <a:pt x="852976" y="0"/>
                      </a:lnTo>
                      <a:lnTo>
                        <a:pt x="852976" y="832844"/>
                      </a:lnTo>
                      <a:lnTo>
                        <a:pt x="844368" y="832026"/>
                      </a:lnTo>
                      <a:cubicBezTo>
                        <a:pt x="519362" y="769917"/>
                        <a:pt x="230049" y="480609"/>
                        <a:pt x="21988" y="4983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9F283584-A62A-A049-B14B-6A42B375AF16}"/>
                    </a:ext>
                  </a:extLst>
                </p:cNvPr>
                <p:cNvSpPr/>
                <p:nvPr/>
              </p:nvSpPr>
              <p:spPr>
                <a:xfrm>
                  <a:off x="5555810" y="4875171"/>
                  <a:ext cx="125522" cy="125306"/>
                </a:xfrm>
                <a:custGeom>
                  <a:avLst/>
                  <a:gdLst>
                    <a:gd name="connsiteX0" fmla="*/ 0 w 828930"/>
                    <a:gd name="connsiteY0" fmla="*/ 0 h 827504"/>
                    <a:gd name="connsiteX1" fmla="*/ 828930 w 828930"/>
                    <a:gd name="connsiteY1" fmla="*/ 0 h 827504"/>
                    <a:gd name="connsiteX2" fmla="*/ 774821 w 828930"/>
                    <a:gd name="connsiteY2" fmla="*/ 113380 h 827504"/>
                    <a:gd name="connsiteX3" fmla="*/ 112245 w 828930"/>
                    <a:gd name="connsiteY3" fmla="*/ 795268 h 827504"/>
                    <a:gd name="connsiteX4" fmla="*/ 0 w 828930"/>
                    <a:gd name="connsiteY4" fmla="*/ 827504 h 827504"/>
                    <a:gd name="connsiteX5" fmla="*/ 0 w 828930"/>
                    <a:gd name="connsiteY5" fmla="*/ 0 h 827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28930" h="827504">
                      <a:moveTo>
                        <a:pt x="0" y="0"/>
                      </a:moveTo>
                      <a:lnTo>
                        <a:pt x="828930" y="0"/>
                      </a:lnTo>
                      <a:lnTo>
                        <a:pt x="774821" y="113380"/>
                      </a:lnTo>
                      <a:cubicBezTo>
                        <a:pt x="598362" y="453450"/>
                        <a:pt x="369232" y="696311"/>
                        <a:pt x="112245" y="795268"/>
                      </a:cubicBezTo>
                      <a:lnTo>
                        <a:pt x="0" y="82750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163673B6-C4A1-A149-AC14-A8A765CBA8BB}"/>
                    </a:ext>
                  </a:extLst>
                </p:cNvPr>
                <p:cNvSpPr/>
                <p:nvPr/>
              </p:nvSpPr>
              <p:spPr>
                <a:xfrm>
                  <a:off x="5678629" y="4875171"/>
                  <a:ext cx="131117" cy="95601"/>
                </a:xfrm>
                <a:custGeom>
                  <a:avLst/>
                  <a:gdLst>
                    <a:gd name="connsiteX0" fmla="*/ 359438 w 865878"/>
                    <a:gd name="connsiteY0" fmla="*/ 0 h 631336"/>
                    <a:gd name="connsiteX1" fmla="*/ 865878 w 865878"/>
                    <a:gd name="connsiteY1" fmla="*/ 0 h 631336"/>
                    <a:gd name="connsiteX2" fmla="*/ 821455 w 865878"/>
                    <a:gd name="connsiteY2" fmla="*/ 51594 h 631336"/>
                    <a:gd name="connsiteX3" fmla="*/ 205143 w 865878"/>
                    <a:gd name="connsiteY3" fmla="*/ 532512 h 631336"/>
                    <a:gd name="connsiteX4" fmla="*/ 0 w 865878"/>
                    <a:gd name="connsiteY4" fmla="*/ 631336 h 631336"/>
                    <a:gd name="connsiteX5" fmla="*/ 70222 w 865878"/>
                    <a:gd name="connsiteY5" fmla="*/ 541436 h 631336"/>
                    <a:gd name="connsiteX6" fmla="*/ 309333 w 865878"/>
                    <a:gd name="connsiteY6" fmla="*/ 122184 h 631336"/>
                    <a:gd name="connsiteX7" fmla="*/ 359438 w 865878"/>
                    <a:gd name="connsiteY7" fmla="*/ 0 h 631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878" h="631336">
                      <a:moveTo>
                        <a:pt x="359438" y="0"/>
                      </a:moveTo>
                      <a:lnTo>
                        <a:pt x="865878" y="0"/>
                      </a:lnTo>
                      <a:lnTo>
                        <a:pt x="821455" y="51594"/>
                      </a:lnTo>
                      <a:cubicBezTo>
                        <a:pt x="644623" y="243837"/>
                        <a:pt x="436492" y="406836"/>
                        <a:pt x="205143" y="532512"/>
                      </a:cubicBezTo>
                      <a:lnTo>
                        <a:pt x="0" y="631336"/>
                      </a:lnTo>
                      <a:lnTo>
                        <a:pt x="70222" y="541436"/>
                      </a:lnTo>
                      <a:cubicBezTo>
                        <a:pt x="158427" y="416815"/>
                        <a:pt x="238635" y="276200"/>
                        <a:pt x="309333" y="122184"/>
                      </a:cubicBezTo>
                      <a:lnTo>
                        <a:pt x="359438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514350">
                    <a:defRPr/>
                  </a:pPr>
                  <a:endParaRPr lang="en-US" sz="1013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7037571-4AF7-5C4D-9139-5B04CEFBF177}"/>
              </a:ext>
            </a:extLst>
          </p:cNvPr>
          <p:cNvGrpSpPr/>
          <p:nvPr/>
        </p:nvGrpSpPr>
        <p:grpSpPr>
          <a:xfrm>
            <a:off x="1715969" y="634796"/>
            <a:ext cx="1578550" cy="1578549"/>
            <a:chOff x="844320" y="1889079"/>
            <a:chExt cx="3375784" cy="3375782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EA44545-071E-8541-AEFA-22873A54A0CA}"/>
                </a:ext>
              </a:extLst>
            </p:cNvPr>
            <p:cNvGrpSpPr/>
            <p:nvPr/>
          </p:nvGrpSpPr>
          <p:grpSpPr>
            <a:xfrm>
              <a:off x="844320" y="1889079"/>
              <a:ext cx="3375784" cy="3375782"/>
              <a:chOff x="1342364" y="1592374"/>
              <a:chExt cx="4067836" cy="4067836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4366FB0-6B55-4C44-925F-DB8048432C70}"/>
                  </a:ext>
                </a:extLst>
              </p:cNvPr>
              <p:cNvGrpSpPr/>
              <p:nvPr/>
            </p:nvGrpSpPr>
            <p:grpSpPr>
              <a:xfrm>
                <a:off x="1561151" y="1811165"/>
                <a:ext cx="3630261" cy="3630253"/>
                <a:chOff x="1369655" y="1371600"/>
                <a:chExt cx="2385981" cy="2385978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533CE33D-DB54-B149-9B62-A22414C95025}"/>
                    </a:ext>
                  </a:extLst>
                </p:cNvPr>
                <p:cNvSpPr/>
                <p:nvPr/>
              </p:nvSpPr>
              <p:spPr>
                <a:xfrm>
                  <a:off x="1369655" y="1371600"/>
                  <a:ext cx="2385981" cy="2385978"/>
                </a:xfrm>
                <a:prstGeom prst="ellipse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F35C6796-1FA4-BD4E-99BF-C42508382A4A}"/>
                    </a:ext>
                  </a:extLst>
                </p:cNvPr>
                <p:cNvSpPr/>
                <p:nvPr/>
              </p:nvSpPr>
              <p:spPr>
                <a:xfrm>
                  <a:off x="1580335" y="1579376"/>
                  <a:ext cx="1964617" cy="19704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77800" dist="63500" dir="2700000" sx="104000" sy="104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66" name="Donut 165">
                <a:extLst>
                  <a:ext uri="{FF2B5EF4-FFF2-40B4-BE49-F238E27FC236}">
                    <a16:creationId xmlns:a16="http://schemas.microsoft.com/office/drawing/2014/main" id="{BF6395D5-7A19-8442-A8B7-BA80FF5A2DEB}"/>
                  </a:ext>
                </a:extLst>
              </p:cNvPr>
              <p:cNvSpPr/>
              <p:nvPr/>
            </p:nvSpPr>
            <p:spPr>
              <a:xfrm>
                <a:off x="1342364" y="1592374"/>
                <a:ext cx="4067836" cy="4067836"/>
              </a:xfrm>
              <a:prstGeom prst="donut">
                <a:avLst>
                  <a:gd name="adj" fmla="val 330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13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81F74358-3812-8C45-B3AC-8DFAE3C0ABF0}"/>
                </a:ext>
              </a:extLst>
            </p:cNvPr>
            <p:cNvGrpSpPr/>
            <p:nvPr/>
          </p:nvGrpSpPr>
          <p:grpSpPr>
            <a:xfrm>
              <a:off x="1636876" y="2685283"/>
              <a:ext cx="1790672" cy="1783372"/>
              <a:chOff x="-3529013" y="3800475"/>
              <a:chExt cx="4286251" cy="4268788"/>
            </a:xfrm>
            <a:solidFill>
              <a:srgbClr val="FAA906"/>
            </a:solidFill>
          </p:grpSpPr>
          <p:sp>
            <p:nvSpPr>
              <p:cNvPr id="145" name="Freeform 52">
                <a:extLst>
                  <a:ext uri="{FF2B5EF4-FFF2-40B4-BE49-F238E27FC236}">
                    <a16:creationId xmlns:a16="http://schemas.microsoft.com/office/drawing/2014/main" id="{A1D9DE2A-B17C-6A47-8574-73DBFFB51D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73325" y="5011738"/>
                <a:ext cx="954088" cy="903288"/>
              </a:xfrm>
              <a:custGeom>
                <a:avLst/>
                <a:gdLst>
                  <a:gd name="T0" fmla="*/ 75 w 75"/>
                  <a:gd name="T1" fmla="*/ 9 h 71"/>
                  <a:gd name="T2" fmla="*/ 12 w 75"/>
                  <a:gd name="T3" fmla="*/ 0 h 71"/>
                  <a:gd name="T4" fmla="*/ 0 w 75"/>
                  <a:gd name="T5" fmla="*/ 71 h 71"/>
                  <a:gd name="T6" fmla="*/ 75 w 75"/>
                  <a:gd name="T7" fmla="*/ 71 h 71"/>
                  <a:gd name="T8" fmla="*/ 75 w 75"/>
                  <a:gd name="T9" fmla="*/ 9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1">
                    <a:moveTo>
                      <a:pt x="75" y="9"/>
                    </a:moveTo>
                    <a:cubicBezTo>
                      <a:pt x="53" y="8"/>
                      <a:pt x="31" y="5"/>
                      <a:pt x="12" y="0"/>
                    </a:cubicBezTo>
                    <a:cubicBezTo>
                      <a:pt x="5" y="21"/>
                      <a:pt x="1" y="45"/>
                      <a:pt x="0" y="71"/>
                    </a:cubicBezTo>
                    <a:lnTo>
                      <a:pt x="75" y="71"/>
                    </a:lnTo>
                    <a:lnTo>
                      <a:pt x="75" y="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46" name="Freeform 53">
                <a:extLst>
                  <a:ext uri="{FF2B5EF4-FFF2-40B4-BE49-F238E27FC236}">
                    <a16:creationId xmlns:a16="http://schemas.microsoft.com/office/drawing/2014/main" id="{F201B565-5175-D74D-A880-A5AF4220D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70125" y="4246563"/>
                <a:ext cx="750888" cy="712788"/>
              </a:xfrm>
              <a:custGeom>
                <a:avLst/>
                <a:gdLst>
                  <a:gd name="T0" fmla="*/ 59 w 59"/>
                  <a:gd name="T1" fmla="*/ 0 h 56"/>
                  <a:gd name="T2" fmla="*/ 27 w 59"/>
                  <a:gd name="T3" fmla="*/ 6 h 56"/>
                  <a:gd name="T4" fmla="*/ 0 w 59"/>
                  <a:gd name="T5" fmla="*/ 48 h 56"/>
                  <a:gd name="T6" fmla="*/ 59 w 59"/>
                  <a:gd name="T7" fmla="*/ 56 h 56"/>
                  <a:gd name="T8" fmla="*/ 59 w 59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6">
                    <a:moveTo>
                      <a:pt x="59" y="0"/>
                    </a:moveTo>
                    <a:cubicBezTo>
                      <a:pt x="48" y="1"/>
                      <a:pt x="37" y="3"/>
                      <a:pt x="27" y="6"/>
                    </a:cubicBezTo>
                    <a:cubicBezTo>
                      <a:pt x="16" y="16"/>
                      <a:pt x="7" y="31"/>
                      <a:pt x="0" y="48"/>
                    </a:cubicBezTo>
                    <a:cubicBezTo>
                      <a:pt x="18" y="53"/>
                      <a:pt x="38" y="56"/>
                      <a:pt x="59" y="56"/>
                    </a:cubicBezTo>
                    <a:lnTo>
                      <a:pt x="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47" name="Freeform 54">
                <a:extLst>
                  <a:ext uri="{FF2B5EF4-FFF2-40B4-BE49-F238E27FC236}">
                    <a16:creationId xmlns:a16="http://schemas.microsoft.com/office/drawing/2014/main" id="{44DE6A71-9C64-AF46-B78A-94E37F704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73325" y="6081713"/>
                <a:ext cx="954088" cy="904875"/>
              </a:xfrm>
              <a:custGeom>
                <a:avLst/>
                <a:gdLst>
                  <a:gd name="T0" fmla="*/ 75 w 75"/>
                  <a:gd name="T1" fmla="*/ 0 h 71"/>
                  <a:gd name="T2" fmla="*/ 0 w 75"/>
                  <a:gd name="T3" fmla="*/ 0 h 71"/>
                  <a:gd name="T4" fmla="*/ 12 w 75"/>
                  <a:gd name="T5" fmla="*/ 71 h 71"/>
                  <a:gd name="T6" fmla="*/ 75 w 75"/>
                  <a:gd name="T7" fmla="*/ 63 h 71"/>
                  <a:gd name="T8" fmla="*/ 75 w 75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1">
                    <a:moveTo>
                      <a:pt x="75" y="0"/>
                    </a:moveTo>
                    <a:lnTo>
                      <a:pt x="0" y="0"/>
                    </a:lnTo>
                    <a:cubicBezTo>
                      <a:pt x="1" y="26"/>
                      <a:pt x="5" y="50"/>
                      <a:pt x="12" y="71"/>
                    </a:cubicBezTo>
                    <a:cubicBezTo>
                      <a:pt x="31" y="66"/>
                      <a:pt x="53" y="63"/>
                      <a:pt x="75" y="63"/>
                    </a:cubicBezTo>
                    <a:lnTo>
                      <a:pt x="7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48" name="Freeform 55">
                <a:extLst>
                  <a:ext uri="{FF2B5EF4-FFF2-40B4-BE49-F238E27FC236}">
                    <a16:creationId xmlns:a16="http://schemas.microsoft.com/office/drawing/2014/main" id="{EE8BDFAB-AC76-4D43-866E-9BA018908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54138" y="7126288"/>
                <a:ext cx="749300" cy="623888"/>
              </a:xfrm>
              <a:custGeom>
                <a:avLst/>
                <a:gdLst>
                  <a:gd name="T0" fmla="*/ 0 w 59"/>
                  <a:gd name="T1" fmla="*/ 43 h 49"/>
                  <a:gd name="T2" fmla="*/ 0 w 59"/>
                  <a:gd name="T3" fmla="*/ 49 h 49"/>
                  <a:gd name="T4" fmla="*/ 32 w 59"/>
                  <a:gd name="T5" fmla="*/ 43 h 49"/>
                  <a:gd name="T6" fmla="*/ 59 w 59"/>
                  <a:gd name="T7" fmla="*/ 1 h 49"/>
                  <a:gd name="T8" fmla="*/ 55 w 59"/>
                  <a:gd name="T9" fmla="*/ 0 h 49"/>
                  <a:gd name="T10" fmla="*/ 0 w 59"/>
                  <a:gd name="T11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49">
                    <a:moveTo>
                      <a:pt x="0" y="43"/>
                    </a:moveTo>
                    <a:lnTo>
                      <a:pt x="0" y="49"/>
                    </a:lnTo>
                    <a:cubicBezTo>
                      <a:pt x="11" y="48"/>
                      <a:pt x="22" y="47"/>
                      <a:pt x="32" y="43"/>
                    </a:cubicBezTo>
                    <a:cubicBezTo>
                      <a:pt x="43" y="33"/>
                      <a:pt x="52" y="18"/>
                      <a:pt x="59" y="1"/>
                    </a:cubicBezTo>
                    <a:cubicBezTo>
                      <a:pt x="57" y="1"/>
                      <a:pt x="56" y="0"/>
                      <a:pt x="55" y="0"/>
                    </a:cubicBezTo>
                    <a:cubicBezTo>
                      <a:pt x="37" y="17"/>
                      <a:pt x="18" y="31"/>
                      <a:pt x="0" y="4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49" name="Freeform 56">
                <a:extLst>
                  <a:ext uri="{FF2B5EF4-FFF2-40B4-BE49-F238E27FC236}">
                    <a16:creationId xmlns:a16="http://schemas.microsoft.com/office/drawing/2014/main" id="{7FE4D0AF-96DD-434E-BC37-F678EC4959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54138" y="7037388"/>
                <a:ext cx="63500" cy="50800"/>
              </a:xfrm>
              <a:custGeom>
                <a:avLst/>
                <a:gdLst>
                  <a:gd name="T0" fmla="*/ 0 w 5"/>
                  <a:gd name="T1" fmla="*/ 4 h 4"/>
                  <a:gd name="T2" fmla="*/ 5 w 5"/>
                  <a:gd name="T3" fmla="*/ 0 h 4"/>
                  <a:gd name="T4" fmla="*/ 0 w 5"/>
                  <a:gd name="T5" fmla="*/ 0 h 4"/>
                  <a:gd name="T6" fmla="*/ 0 w 5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cubicBezTo>
                      <a:pt x="1" y="3"/>
                      <a:pt x="3" y="2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0" name="Freeform 57">
                <a:extLst>
                  <a:ext uri="{FF2B5EF4-FFF2-40B4-BE49-F238E27FC236}">
                    <a16:creationId xmlns:a16="http://schemas.microsoft.com/office/drawing/2014/main" id="{2878EE84-85AC-B943-ACBB-E14178922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54138" y="4246563"/>
                <a:ext cx="749300" cy="712788"/>
              </a:xfrm>
              <a:custGeom>
                <a:avLst/>
                <a:gdLst>
                  <a:gd name="T0" fmla="*/ 0 w 59"/>
                  <a:gd name="T1" fmla="*/ 0 h 56"/>
                  <a:gd name="T2" fmla="*/ 0 w 59"/>
                  <a:gd name="T3" fmla="*/ 56 h 56"/>
                  <a:gd name="T4" fmla="*/ 59 w 59"/>
                  <a:gd name="T5" fmla="*/ 48 h 56"/>
                  <a:gd name="T6" fmla="*/ 32 w 59"/>
                  <a:gd name="T7" fmla="*/ 6 h 56"/>
                  <a:gd name="T8" fmla="*/ 0 w 59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56">
                    <a:moveTo>
                      <a:pt x="0" y="0"/>
                    </a:moveTo>
                    <a:lnTo>
                      <a:pt x="0" y="56"/>
                    </a:lnTo>
                    <a:cubicBezTo>
                      <a:pt x="21" y="56"/>
                      <a:pt x="41" y="53"/>
                      <a:pt x="59" y="48"/>
                    </a:cubicBezTo>
                    <a:cubicBezTo>
                      <a:pt x="52" y="31"/>
                      <a:pt x="43" y="16"/>
                      <a:pt x="32" y="6"/>
                    </a:cubicBezTo>
                    <a:cubicBezTo>
                      <a:pt x="22" y="3"/>
                      <a:pt x="11" y="1"/>
                      <a:pt x="0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1" name="Freeform 58">
                <a:extLst>
                  <a:ext uri="{FF2B5EF4-FFF2-40B4-BE49-F238E27FC236}">
                    <a16:creationId xmlns:a16="http://schemas.microsoft.com/office/drawing/2014/main" id="{ED9206FF-5C6F-B44E-9280-4CAC99381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54138" y="6081713"/>
                <a:ext cx="954088" cy="814388"/>
              </a:xfrm>
              <a:custGeom>
                <a:avLst/>
                <a:gdLst>
                  <a:gd name="T0" fmla="*/ 42 w 75"/>
                  <a:gd name="T1" fmla="*/ 42 h 64"/>
                  <a:gd name="T2" fmla="*/ 74 w 75"/>
                  <a:gd name="T3" fmla="*/ 6 h 64"/>
                  <a:gd name="T4" fmla="*/ 75 w 75"/>
                  <a:gd name="T5" fmla="*/ 0 h 64"/>
                  <a:gd name="T6" fmla="*/ 0 w 75"/>
                  <a:gd name="T7" fmla="*/ 0 h 64"/>
                  <a:gd name="T8" fmla="*/ 0 w 75"/>
                  <a:gd name="T9" fmla="*/ 63 h 64"/>
                  <a:gd name="T10" fmla="*/ 19 w 75"/>
                  <a:gd name="T11" fmla="*/ 64 h 64"/>
                  <a:gd name="T12" fmla="*/ 42 w 75"/>
                  <a:gd name="T13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64">
                    <a:moveTo>
                      <a:pt x="42" y="42"/>
                    </a:moveTo>
                    <a:cubicBezTo>
                      <a:pt x="54" y="31"/>
                      <a:pt x="64" y="18"/>
                      <a:pt x="74" y="6"/>
                    </a:cubicBezTo>
                    <a:cubicBezTo>
                      <a:pt x="74" y="4"/>
                      <a:pt x="75" y="2"/>
                      <a:pt x="75" y="0"/>
                    </a:cubicBezTo>
                    <a:lnTo>
                      <a:pt x="0" y="0"/>
                    </a:lnTo>
                    <a:lnTo>
                      <a:pt x="0" y="63"/>
                    </a:lnTo>
                    <a:cubicBezTo>
                      <a:pt x="6" y="63"/>
                      <a:pt x="13" y="63"/>
                      <a:pt x="19" y="64"/>
                    </a:cubicBezTo>
                    <a:cubicBezTo>
                      <a:pt x="27" y="57"/>
                      <a:pt x="35" y="50"/>
                      <a:pt x="42" y="4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2" name="Freeform 59">
                <a:extLst>
                  <a:ext uri="{FF2B5EF4-FFF2-40B4-BE49-F238E27FC236}">
                    <a16:creationId xmlns:a16="http://schemas.microsoft.com/office/drawing/2014/main" id="{BADA0D3A-D888-414B-9331-3F91435A9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70125" y="7037388"/>
                <a:ext cx="750888" cy="496888"/>
              </a:xfrm>
              <a:custGeom>
                <a:avLst/>
                <a:gdLst>
                  <a:gd name="T0" fmla="*/ 59 w 59"/>
                  <a:gd name="T1" fmla="*/ 14 h 39"/>
                  <a:gd name="T2" fmla="*/ 59 w 59"/>
                  <a:gd name="T3" fmla="*/ 0 h 39"/>
                  <a:gd name="T4" fmla="*/ 0 w 59"/>
                  <a:gd name="T5" fmla="*/ 8 h 39"/>
                  <a:gd name="T6" fmla="*/ 17 w 59"/>
                  <a:gd name="T7" fmla="*/ 39 h 39"/>
                  <a:gd name="T8" fmla="*/ 59 w 59"/>
                  <a:gd name="T9" fmla="*/ 1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9">
                    <a:moveTo>
                      <a:pt x="59" y="14"/>
                    </a:moveTo>
                    <a:lnTo>
                      <a:pt x="59" y="0"/>
                    </a:lnTo>
                    <a:cubicBezTo>
                      <a:pt x="38" y="1"/>
                      <a:pt x="18" y="3"/>
                      <a:pt x="0" y="8"/>
                    </a:cubicBezTo>
                    <a:cubicBezTo>
                      <a:pt x="5" y="20"/>
                      <a:pt x="11" y="30"/>
                      <a:pt x="17" y="39"/>
                    </a:cubicBezTo>
                    <a:cubicBezTo>
                      <a:pt x="31" y="32"/>
                      <a:pt x="45" y="24"/>
                      <a:pt x="59" y="1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3" name="Freeform 60">
                <a:extLst>
                  <a:ext uri="{FF2B5EF4-FFF2-40B4-BE49-F238E27FC236}">
                    <a16:creationId xmlns:a16="http://schemas.microsoft.com/office/drawing/2014/main" id="{2DDC1398-0EFF-2A43-8732-620B880C1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54138" y="5011738"/>
                <a:ext cx="954088" cy="903288"/>
              </a:xfrm>
              <a:custGeom>
                <a:avLst/>
                <a:gdLst>
                  <a:gd name="T0" fmla="*/ 63 w 75"/>
                  <a:gd name="T1" fmla="*/ 0 h 71"/>
                  <a:gd name="T2" fmla="*/ 0 w 75"/>
                  <a:gd name="T3" fmla="*/ 9 h 71"/>
                  <a:gd name="T4" fmla="*/ 0 w 75"/>
                  <a:gd name="T5" fmla="*/ 71 h 71"/>
                  <a:gd name="T6" fmla="*/ 75 w 75"/>
                  <a:gd name="T7" fmla="*/ 71 h 71"/>
                  <a:gd name="T8" fmla="*/ 63 w 75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71">
                    <a:moveTo>
                      <a:pt x="63" y="0"/>
                    </a:moveTo>
                    <a:cubicBezTo>
                      <a:pt x="44" y="5"/>
                      <a:pt x="22" y="8"/>
                      <a:pt x="0" y="9"/>
                    </a:cubicBezTo>
                    <a:lnTo>
                      <a:pt x="0" y="71"/>
                    </a:lnTo>
                    <a:lnTo>
                      <a:pt x="75" y="71"/>
                    </a:lnTo>
                    <a:cubicBezTo>
                      <a:pt x="74" y="45"/>
                      <a:pt x="70" y="21"/>
                      <a:pt x="6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4" name="Freeform 61">
                <a:extLst>
                  <a:ext uri="{FF2B5EF4-FFF2-40B4-BE49-F238E27FC236}">
                    <a16:creationId xmlns:a16="http://schemas.microsoft.com/office/drawing/2014/main" id="{1F8BD655-7DFB-A045-A6F7-F642DDD57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5637" y="7177088"/>
                <a:ext cx="420688" cy="395288"/>
              </a:xfrm>
              <a:custGeom>
                <a:avLst/>
                <a:gdLst>
                  <a:gd name="T0" fmla="*/ 0 w 33"/>
                  <a:gd name="T1" fmla="*/ 31 h 31"/>
                  <a:gd name="T2" fmla="*/ 33 w 33"/>
                  <a:gd name="T3" fmla="*/ 7 h 31"/>
                  <a:gd name="T4" fmla="*/ 15 w 33"/>
                  <a:gd name="T5" fmla="*/ 0 h 31"/>
                  <a:gd name="T6" fmla="*/ 0 w 33"/>
                  <a:gd name="T7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1">
                    <a:moveTo>
                      <a:pt x="0" y="31"/>
                    </a:moveTo>
                    <a:cubicBezTo>
                      <a:pt x="12" y="24"/>
                      <a:pt x="23" y="17"/>
                      <a:pt x="33" y="7"/>
                    </a:cubicBezTo>
                    <a:cubicBezTo>
                      <a:pt x="28" y="5"/>
                      <a:pt x="22" y="2"/>
                      <a:pt x="15" y="0"/>
                    </a:cubicBezTo>
                    <a:cubicBezTo>
                      <a:pt x="11" y="12"/>
                      <a:pt x="6" y="22"/>
                      <a:pt x="0" y="3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5" name="Freeform 62">
                <a:extLst>
                  <a:ext uri="{FF2B5EF4-FFF2-40B4-BE49-F238E27FC236}">
                    <a16:creationId xmlns:a16="http://schemas.microsoft.com/office/drawing/2014/main" id="{9A1FA80E-E112-0249-82DC-CD94803259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86113" y="4845050"/>
                <a:ext cx="712788" cy="1069975"/>
              </a:xfrm>
              <a:custGeom>
                <a:avLst/>
                <a:gdLst>
                  <a:gd name="T0" fmla="*/ 0 w 56"/>
                  <a:gd name="T1" fmla="*/ 84 h 84"/>
                  <a:gd name="T2" fmla="*/ 44 w 56"/>
                  <a:gd name="T3" fmla="*/ 84 h 84"/>
                  <a:gd name="T4" fmla="*/ 56 w 56"/>
                  <a:gd name="T5" fmla="*/ 9 h 84"/>
                  <a:gd name="T6" fmla="*/ 34 w 56"/>
                  <a:gd name="T7" fmla="*/ 0 h 84"/>
                  <a:gd name="T8" fmla="*/ 0 w 5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0" y="84"/>
                    </a:moveTo>
                    <a:lnTo>
                      <a:pt x="44" y="84"/>
                    </a:lnTo>
                    <a:cubicBezTo>
                      <a:pt x="45" y="57"/>
                      <a:pt x="49" y="32"/>
                      <a:pt x="56" y="9"/>
                    </a:cubicBezTo>
                    <a:cubicBezTo>
                      <a:pt x="49" y="7"/>
                      <a:pt x="41" y="4"/>
                      <a:pt x="34" y="0"/>
                    </a:cubicBezTo>
                    <a:cubicBezTo>
                      <a:pt x="14" y="23"/>
                      <a:pt x="2" y="52"/>
                      <a:pt x="0" y="8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6" name="Freeform 63">
                <a:extLst>
                  <a:ext uri="{FF2B5EF4-FFF2-40B4-BE49-F238E27FC236}">
                    <a16:creationId xmlns:a16="http://schemas.microsoft.com/office/drawing/2014/main" id="{21017FD8-ECEA-7047-873C-A016BFA1C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8425" y="7177088"/>
                <a:ext cx="419100" cy="395288"/>
              </a:xfrm>
              <a:custGeom>
                <a:avLst/>
                <a:gdLst>
                  <a:gd name="T0" fmla="*/ 18 w 33"/>
                  <a:gd name="T1" fmla="*/ 0 h 31"/>
                  <a:gd name="T2" fmla="*/ 0 w 33"/>
                  <a:gd name="T3" fmla="*/ 7 h 31"/>
                  <a:gd name="T4" fmla="*/ 33 w 33"/>
                  <a:gd name="T5" fmla="*/ 31 h 31"/>
                  <a:gd name="T6" fmla="*/ 18 w 33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1">
                    <a:moveTo>
                      <a:pt x="18" y="0"/>
                    </a:moveTo>
                    <a:cubicBezTo>
                      <a:pt x="11" y="2"/>
                      <a:pt x="5" y="5"/>
                      <a:pt x="0" y="7"/>
                    </a:cubicBezTo>
                    <a:cubicBezTo>
                      <a:pt x="10" y="17"/>
                      <a:pt x="21" y="24"/>
                      <a:pt x="33" y="31"/>
                    </a:cubicBezTo>
                    <a:cubicBezTo>
                      <a:pt x="27" y="22"/>
                      <a:pt x="22" y="12"/>
                      <a:pt x="18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7" name="Freeform 64">
                <a:extLst>
                  <a:ext uri="{FF2B5EF4-FFF2-40B4-BE49-F238E27FC236}">
                    <a16:creationId xmlns:a16="http://schemas.microsoft.com/office/drawing/2014/main" id="{5584C2D2-12A8-CD45-8B27-5A0D3439A2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638425" y="4437063"/>
                <a:ext cx="419100" cy="382588"/>
              </a:xfrm>
              <a:custGeom>
                <a:avLst/>
                <a:gdLst>
                  <a:gd name="T0" fmla="*/ 33 w 33"/>
                  <a:gd name="T1" fmla="*/ 0 h 30"/>
                  <a:gd name="T2" fmla="*/ 0 w 33"/>
                  <a:gd name="T3" fmla="*/ 23 h 30"/>
                  <a:gd name="T4" fmla="*/ 18 w 33"/>
                  <a:gd name="T5" fmla="*/ 30 h 30"/>
                  <a:gd name="T6" fmla="*/ 33 w 33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0">
                    <a:moveTo>
                      <a:pt x="33" y="0"/>
                    </a:moveTo>
                    <a:cubicBezTo>
                      <a:pt x="21" y="6"/>
                      <a:pt x="10" y="14"/>
                      <a:pt x="0" y="23"/>
                    </a:cubicBezTo>
                    <a:cubicBezTo>
                      <a:pt x="5" y="26"/>
                      <a:pt x="11" y="28"/>
                      <a:pt x="18" y="30"/>
                    </a:cubicBezTo>
                    <a:cubicBezTo>
                      <a:pt x="22" y="19"/>
                      <a:pt x="27" y="9"/>
                      <a:pt x="33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8" name="Freeform 65">
                <a:extLst>
                  <a:ext uri="{FF2B5EF4-FFF2-40B4-BE49-F238E27FC236}">
                    <a16:creationId xmlns:a16="http://schemas.microsoft.com/office/drawing/2014/main" id="{E6503384-53AC-2940-9BC4-0DA20C0AA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186113" y="6081713"/>
                <a:ext cx="712788" cy="1069975"/>
              </a:xfrm>
              <a:custGeom>
                <a:avLst/>
                <a:gdLst>
                  <a:gd name="T0" fmla="*/ 34 w 56"/>
                  <a:gd name="T1" fmla="*/ 84 h 84"/>
                  <a:gd name="T2" fmla="*/ 56 w 56"/>
                  <a:gd name="T3" fmla="*/ 75 h 84"/>
                  <a:gd name="T4" fmla="*/ 44 w 56"/>
                  <a:gd name="T5" fmla="*/ 0 h 84"/>
                  <a:gd name="T6" fmla="*/ 0 w 56"/>
                  <a:gd name="T7" fmla="*/ 0 h 84"/>
                  <a:gd name="T8" fmla="*/ 34 w 56"/>
                  <a:gd name="T9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84">
                    <a:moveTo>
                      <a:pt x="34" y="84"/>
                    </a:moveTo>
                    <a:cubicBezTo>
                      <a:pt x="41" y="81"/>
                      <a:pt x="49" y="78"/>
                      <a:pt x="56" y="75"/>
                    </a:cubicBezTo>
                    <a:cubicBezTo>
                      <a:pt x="49" y="53"/>
                      <a:pt x="45" y="27"/>
                      <a:pt x="44" y="0"/>
                    </a:cubicBezTo>
                    <a:lnTo>
                      <a:pt x="0" y="0"/>
                    </a:lnTo>
                    <a:cubicBezTo>
                      <a:pt x="2" y="32"/>
                      <a:pt x="14" y="61"/>
                      <a:pt x="34" y="8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59" name="Freeform 66">
                <a:extLst>
                  <a:ext uri="{FF2B5EF4-FFF2-40B4-BE49-F238E27FC236}">
                    <a16:creationId xmlns:a16="http://schemas.microsoft.com/office/drawing/2014/main" id="{4F465FE7-F8B7-B441-B492-64EC9FA15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5637" y="4437063"/>
                <a:ext cx="420688" cy="382588"/>
              </a:xfrm>
              <a:custGeom>
                <a:avLst/>
                <a:gdLst>
                  <a:gd name="T0" fmla="*/ 33 w 33"/>
                  <a:gd name="T1" fmla="*/ 23 h 30"/>
                  <a:gd name="T2" fmla="*/ 0 w 33"/>
                  <a:gd name="T3" fmla="*/ 0 h 30"/>
                  <a:gd name="T4" fmla="*/ 15 w 33"/>
                  <a:gd name="T5" fmla="*/ 30 h 30"/>
                  <a:gd name="T6" fmla="*/ 33 w 33"/>
                  <a:gd name="T7" fmla="*/ 2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30">
                    <a:moveTo>
                      <a:pt x="33" y="23"/>
                    </a:moveTo>
                    <a:cubicBezTo>
                      <a:pt x="23" y="14"/>
                      <a:pt x="12" y="6"/>
                      <a:pt x="0" y="0"/>
                    </a:cubicBezTo>
                    <a:cubicBezTo>
                      <a:pt x="6" y="9"/>
                      <a:pt x="11" y="19"/>
                      <a:pt x="15" y="30"/>
                    </a:cubicBezTo>
                    <a:cubicBezTo>
                      <a:pt x="22" y="28"/>
                      <a:pt x="28" y="26"/>
                      <a:pt x="33" y="2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60" name="Freeform 67">
                <a:extLst>
                  <a:ext uri="{FF2B5EF4-FFF2-40B4-BE49-F238E27FC236}">
                    <a16:creationId xmlns:a16="http://schemas.microsoft.com/office/drawing/2014/main" id="{98449FB8-2E2B-4E4E-B8D6-82458677A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0050" y="6081713"/>
                <a:ext cx="711200" cy="1069975"/>
              </a:xfrm>
              <a:custGeom>
                <a:avLst/>
                <a:gdLst>
                  <a:gd name="T0" fmla="*/ 56 w 56"/>
                  <a:gd name="T1" fmla="*/ 0 h 84"/>
                  <a:gd name="T2" fmla="*/ 50 w 56"/>
                  <a:gd name="T3" fmla="*/ 0 h 84"/>
                  <a:gd name="T4" fmla="*/ 5 w 56"/>
                  <a:gd name="T5" fmla="*/ 57 h 84"/>
                  <a:gd name="T6" fmla="*/ 0 w 56"/>
                  <a:gd name="T7" fmla="*/ 75 h 84"/>
                  <a:gd name="T8" fmla="*/ 22 w 56"/>
                  <a:gd name="T9" fmla="*/ 84 h 84"/>
                  <a:gd name="T10" fmla="*/ 56 w 56"/>
                  <a:gd name="T1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84">
                    <a:moveTo>
                      <a:pt x="56" y="0"/>
                    </a:moveTo>
                    <a:lnTo>
                      <a:pt x="50" y="0"/>
                    </a:lnTo>
                    <a:cubicBezTo>
                      <a:pt x="37" y="19"/>
                      <a:pt x="22" y="39"/>
                      <a:pt x="5" y="57"/>
                    </a:cubicBezTo>
                    <a:cubicBezTo>
                      <a:pt x="3" y="63"/>
                      <a:pt x="1" y="69"/>
                      <a:pt x="0" y="75"/>
                    </a:cubicBezTo>
                    <a:cubicBezTo>
                      <a:pt x="7" y="78"/>
                      <a:pt x="15" y="81"/>
                      <a:pt x="22" y="84"/>
                    </a:cubicBezTo>
                    <a:cubicBezTo>
                      <a:pt x="42" y="61"/>
                      <a:pt x="54" y="32"/>
                      <a:pt x="56" y="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61" name="Freeform 68">
                <a:extLst>
                  <a:ext uri="{FF2B5EF4-FFF2-40B4-BE49-F238E27FC236}">
                    <a16:creationId xmlns:a16="http://schemas.microsoft.com/office/drawing/2014/main" id="{5482303B-D36E-CA49-A548-04EC081957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00050" y="4845050"/>
                <a:ext cx="546100" cy="1069975"/>
              </a:xfrm>
              <a:custGeom>
                <a:avLst/>
                <a:gdLst>
                  <a:gd name="T0" fmla="*/ 13 w 43"/>
                  <a:gd name="T1" fmla="*/ 84 h 84"/>
                  <a:gd name="T2" fmla="*/ 43 w 43"/>
                  <a:gd name="T3" fmla="*/ 32 h 84"/>
                  <a:gd name="T4" fmla="*/ 22 w 43"/>
                  <a:gd name="T5" fmla="*/ 0 h 84"/>
                  <a:gd name="T6" fmla="*/ 0 w 43"/>
                  <a:gd name="T7" fmla="*/ 9 h 84"/>
                  <a:gd name="T8" fmla="*/ 12 w 43"/>
                  <a:gd name="T9" fmla="*/ 84 h 84"/>
                  <a:gd name="T10" fmla="*/ 13 w 43"/>
                  <a:gd name="T11" fmla="*/ 8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3" h="84">
                    <a:moveTo>
                      <a:pt x="13" y="84"/>
                    </a:moveTo>
                    <a:cubicBezTo>
                      <a:pt x="26" y="67"/>
                      <a:pt x="36" y="49"/>
                      <a:pt x="43" y="32"/>
                    </a:cubicBezTo>
                    <a:cubicBezTo>
                      <a:pt x="37" y="21"/>
                      <a:pt x="30" y="10"/>
                      <a:pt x="22" y="0"/>
                    </a:cubicBezTo>
                    <a:cubicBezTo>
                      <a:pt x="15" y="4"/>
                      <a:pt x="7" y="7"/>
                      <a:pt x="0" y="9"/>
                    </a:cubicBezTo>
                    <a:cubicBezTo>
                      <a:pt x="7" y="32"/>
                      <a:pt x="11" y="57"/>
                      <a:pt x="12" y="84"/>
                    </a:cubicBezTo>
                    <a:lnTo>
                      <a:pt x="13" y="84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62" name="Freeform 69">
                <a:extLst>
                  <a:ext uri="{FF2B5EF4-FFF2-40B4-BE49-F238E27FC236}">
                    <a16:creationId xmlns:a16="http://schemas.microsoft.com/office/drawing/2014/main" id="{C74BDB3C-0643-9841-850E-396D4630A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03613" y="3927475"/>
                <a:ext cx="3776663" cy="3784600"/>
              </a:xfrm>
              <a:custGeom>
                <a:avLst/>
                <a:gdLst>
                  <a:gd name="T0" fmla="*/ 297 w 297"/>
                  <a:gd name="T1" fmla="*/ 71 h 297"/>
                  <a:gd name="T2" fmla="*/ 163 w 297"/>
                  <a:gd name="T3" fmla="*/ 0 h 297"/>
                  <a:gd name="T4" fmla="*/ 0 w 297"/>
                  <a:gd name="T5" fmla="*/ 163 h 297"/>
                  <a:gd name="T6" fmla="*/ 71 w 297"/>
                  <a:gd name="T7" fmla="*/ 297 h 297"/>
                  <a:gd name="T8" fmla="*/ 88 w 297"/>
                  <a:gd name="T9" fmla="*/ 293 h 297"/>
                  <a:gd name="T10" fmla="*/ 13 w 297"/>
                  <a:gd name="T11" fmla="*/ 163 h 297"/>
                  <a:gd name="T12" fmla="*/ 163 w 297"/>
                  <a:gd name="T13" fmla="*/ 13 h 297"/>
                  <a:gd name="T14" fmla="*/ 293 w 297"/>
                  <a:gd name="T15" fmla="*/ 88 h 297"/>
                  <a:gd name="T16" fmla="*/ 297 w 297"/>
                  <a:gd name="T17" fmla="*/ 71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297">
                    <a:moveTo>
                      <a:pt x="297" y="71"/>
                    </a:moveTo>
                    <a:cubicBezTo>
                      <a:pt x="268" y="28"/>
                      <a:pt x="218" y="0"/>
                      <a:pt x="163" y="0"/>
                    </a:cubicBezTo>
                    <a:cubicBezTo>
                      <a:pt x="73" y="0"/>
                      <a:pt x="0" y="73"/>
                      <a:pt x="0" y="163"/>
                    </a:cubicBezTo>
                    <a:cubicBezTo>
                      <a:pt x="0" y="218"/>
                      <a:pt x="28" y="268"/>
                      <a:pt x="71" y="297"/>
                    </a:cubicBezTo>
                    <a:cubicBezTo>
                      <a:pt x="77" y="296"/>
                      <a:pt x="82" y="295"/>
                      <a:pt x="88" y="293"/>
                    </a:cubicBezTo>
                    <a:cubicBezTo>
                      <a:pt x="43" y="267"/>
                      <a:pt x="13" y="218"/>
                      <a:pt x="13" y="163"/>
                    </a:cubicBezTo>
                    <a:cubicBezTo>
                      <a:pt x="13" y="80"/>
                      <a:pt x="80" y="13"/>
                      <a:pt x="163" y="13"/>
                    </a:cubicBezTo>
                    <a:cubicBezTo>
                      <a:pt x="218" y="13"/>
                      <a:pt x="267" y="43"/>
                      <a:pt x="293" y="88"/>
                    </a:cubicBezTo>
                    <a:cubicBezTo>
                      <a:pt x="295" y="82"/>
                      <a:pt x="296" y="77"/>
                      <a:pt x="297" y="7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63" name="Freeform 70">
                <a:extLst>
                  <a:ext uri="{FF2B5EF4-FFF2-40B4-BE49-F238E27FC236}">
                    <a16:creationId xmlns:a16="http://schemas.microsoft.com/office/drawing/2014/main" id="{A3805652-94C0-5B49-ADCD-F96BBC857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952625" y="5483225"/>
                <a:ext cx="2582863" cy="2586038"/>
              </a:xfrm>
              <a:custGeom>
                <a:avLst/>
                <a:gdLst>
                  <a:gd name="T0" fmla="*/ 19 w 203"/>
                  <a:gd name="T1" fmla="*/ 189 h 203"/>
                  <a:gd name="T2" fmla="*/ 0 w 203"/>
                  <a:gd name="T3" fmla="*/ 198 h 203"/>
                  <a:gd name="T4" fmla="*/ 41 w 203"/>
                  <a:gd name="T5" fmla="*/ 203 h 203"/>
                  <a:gd name="T6" fmla="*/ 203 w 203"/>
                  <a:gd name="T7" fmla="*/ 41 h 203"/>
                  <a:gd name="T8" fmla="*/ 198 w 203"/>
                  <a:gd name="T9" fmla="*/ 0 h 203"/>
                  <a:gd name="T10" fmla="*/ 189 w 203"/>
                  <a:gd name="T11" fmla="*/ 19 h 203"/>
                  <a:gd name="T12" fmla="*/ 191 w 203"/>
                  <a:gd name="T13" fmla="*/ 41 h 203"/>
                  <a:gd name="T14" fmla="*/ 41 w 203"/>
                  <a:gd name="T15" fmla="*/ 191 h 203"/>
                  <a:gd name="T16" fmla="*/ 19 w 203"/>
                  <a:gd name="T17" fmla="*/ 189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3" h="203">
                    <a:moveTo>
                      <a:pt x="19" y="189"/>
                    </a:moveTo>
                    <a:cubicBezTo>
                      <a:pt x="13" y="192"/>
                      <a:pt x="6" y="195"/>
                      <a:pt x="0" y="198"/>
                    </a:cubicBezTo>
                    <a:cubicBezTo>
                      <a:pt x="13" y="201"/>
                      <a:pt x="27" y="203"/>
                      <a:pt x="41" y="203"/>
                    </a:cubicBezTo>
                    <a:cubicBezTo>
                      <a:pt x="130" y="203"/>
                      <a:pt x="203" y="130"/>
                      <a:pt x="203" y="41"/>
                    </a:cubicBezTo>
                    <a:cubicBezTo>
                      <a:pt x="203" y="27"/>
                      <a:pt x="201" y="13"/>
                      <a:pt x="198" y="0"/>
                    </a:cubicBezTo>
                    <a:cubicBezTo>
                      <a:pt x="195" y="7"/>
                      <a:pt x="192" y="13"/>
                      <a:pt x="189" y="19"/>
                    </a:cubicBezTo>
                    <a:cubicBezTo>
                      <a:pt x="190" y="26"/>
                      <a:pt x="191" y="33"/>
                      <a:pt x="191" y="41"/>
                    </a:cubicBezTo>
                    <a:cubicBezTo>
                      <a:pt x="191" y="123"/>
                      <a:pt x="123" y="191"/>
                      <a:pt x="41" y="191"/>
                    </a:cubicBezTo>
                    <a:cubicBezTo>
                      <a:pt x="33" y="191"/>
                      <a:pt x="26" y="190"/>
                      <a:pt x="19" y="18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  <p:sp>
            <p:nvSpPr>
              <p:cNvPr id="164" name="Freeform 71">
                <a:extLst>
                  <a:ext uri="{FF2B5EF4-FFF2-40B4-BE49-F238E27FC236}">
                    <a16:creationId xmlns:a16="http://schemas.microsoft.com/office/drawing/2014/main" id="{D4922D39-8CE3-D640-A29B-4FCC9694F2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529013" y="3800475"/>
                <a:ext cx="4286251" cy="4243388"/>
              </a:xfrm>
              <a:custGeom>
                <a:avLst/>
                <a:gdLst>
                  <a:gd name="T0" fmla="*/ 306 w 337"/>
                  <a:gd name="T1" fmla="*/ 13 h 333"/>
                  <a:gd name="T2" fmla="*/ 275 w 337"/>
                  <a:gd name="T3" fmla="*/ 0 h 333"/>
                  <a:gd name="T4" fmla="*/ 288 w 337"/>
                  <a:gd name="T5" fmla="*/ 32 h 333"/>
                  <a:gd name="T6" fmla="*/ 294 w 337"/>
                  <a:gd name="T7" fmla="*/ 47 h 333"/>
                  <a:gd name="T8" fmla="*/ 299 w 337"/>
                  <a:gd name="T9" fmla="*/ 58 h 333"/>
                  <a:gd name="T10" fmla="*/ 301 w 337"/>
                  <a:gd name="T11" fmla="*/ 62 h 333"/>
                  <a:gd name="T12" fmla="*/ 306 w 337"/>
                  <a:gd name="T13" fmla="*/ 42 h 333"/>
                  <a:gd name="T14" fmla="*/ 302 w 337"/>
                  <a:gd name="T15" fmla="*/ 114 h 333"/>
                  <a:gd name="T16" fmla="*/ 222 w 337"/>
                  <a:gd name="T17" fmla="*/ 230 h 333"/>
                  <a:gd name="T18" fmla="*/ 106 w 337"/>
                  <a:gd name="T19" fmla="*/ 311 h 333"/>
                  <a:gd name="T20" fmla="*/ 60 w 337"/>
                  <a:gd name="T21" fmla="*/ 321 h 333"/>
                  <a:gd name="T22" fmla="*/ 28 w 337"/>
                  <a:gd name="T23" fmla="*/ 310 h 333"/>
                  <a:gd name="T24" fmla="*/ 17 w 337"/>
                  <a:gd name="T25" fmla="*/ 267 h 333"/>
                  <a:gd name="T26" fmla="*/ 8 w 337"/>
                  <a:gd name="T27" fmla="*/ 250 h 333"/>
                  <a:gd name="T28" fmla="*/ 19 w 337"/>
                  <a:gd name="T29" fmla="*/ 318 h 333"/>
                  <a:gd name="T30" fmla="*/ 60 w 337"/>
                  <a:gd name="T31" fmla="*/ 333 h 333"/>
                  <a:gd name="T32" fmla="*/ 60 w 337"/>
                  <a:gd name="T33" fmla="*/ 333 h 333"/>
                  <a:gd name="T34" fmla="*/ 111 w 337"/>
                  <a:gd name="T35" fmla="*/ 322 h 333"/>
                  <a:gd name="T36" fmla="*/ 231 w 337"/>
                  <a:gd name="T37" fmla="*/ 239 h 333"/>
                  <a:gd name="T38" fmla="*/ 314 w 337"/>
                  <a:gd name="T39" fmla="*/ 119 h 333"/>
                  <a:gd name="T40" fmla="*/ 314 w 337"/>
                  <a:gd name="T41" fmla="*/ 32 h 333"/>
                  <a:gd name="T42" fmla="*/ 327 w 337"/>
                  <a:gd name="T43" fmla="*/ 28 h 333"/>
                  <a:gd name="T44" fmla="*/ 337 w 337"/>
                  <a:gd name="T45" fmla="*/ 26 h 333"/>
                  <a:gd name="T46" fmla="*/ 320 w 337"/>
                  <a:gd name="T47" fmla="*/ 19 h 333"/>
                  <a:gd name="T48" fmla="*/ 306 w 337"/>
                  <a:gd name="T49" fmla="*/ 13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7" h="333">
                    <a:moveTo>
                      <a:pt x="306" y="13"/>
                    </a:moveTo>
                    <a:lnTo>
                      <a:pt x="275" y="0"/>
                    </a:lnTo>
                    <a:lnTo>
                      <a:pt x="288" y="32"/>
                    </a:lnTo>
                    <a:lnTo>
                      <a:pt x="294" y="47"/>
                    </a:lnTo>
                    <a:lnTo>
                      <a:pt x="299" y="58"/>
                    </a:lnTo>
                    <a:lnTo>
                      <a:pt x="301" y="62"/>
                    </a:lnTo>
                    <a:lnTo>
                      <a:pt x="306" y="42"/>
                    </a:lnTo>
                    <a:cubicBezTo>
                      <a:pt x="316" y="57"/>
                      <a:pt x="315" y="83"/>
                      <a:pt x="302" y="114"/>
                    </a:cubicBezTo>
                    <a:cubicBezTo>
                      <a:pt x="288" y="152"/>
                      <a:pt x="259" y="193"/>
                      <a:pt x="222" y="230"/>
                    </a:cubicBezTo>
                    <a:cubicBezTo>
                      <a:pt x="185" y="267"/>
                      <a:pt x="144" y="296"/>
                      <a:pt x="106" y="311"/>
                    </a:cubicBezTo>
                    <a:cubicBezTo>
                      <a:pt x="89" y="317"/>
                      <a:pt x="73" y="321"/>
                      <a:pt x="60" y="321"/>
                    </a:cubicBezTo>
                    <a:cubicBezTo>
                      <a:pt x="46" y="321"/>
                      <a:pt x="35" y="317"/>
                      <a:pt x="28" y="310"/>
                    </a:cubicBezTo>
                    <a:cubicBezTo>
                      <a:pt x="18" y="300"/>
                      <a:pt x="15" y="285"/>
                      <a:pt x="17" y="267"/>
                    </a:cubicBezTo>
                    <a:cubicBezTo>
                      <a:pt x="14" y="261"/>
                      <a:pt x="11" y="256"/>
                      <a:pt x="8" y="250"/>
                    </a:cubicBezTo>
                    <a:cubicBezTo>
                      <a:pt x="0" y="280"/>
                      <a:pt x="4" y="304"/>
                      <a:pt x="19" y="318"/>
                    </a:cubicBezTo>
                    <a:cubicBezTo>
                      <a:pt x="29" y="328"/>
                      <a:pt x="43" y="333"/>
                      <a:pt x="60" y="333"/>
                    </a:cubicBezTo>
                    <a:lnTo>
                      <a:pt x="60" y="333"/>
                    </a:lnTo>
                    <a:cubicBezTo>
                      <a:pt x="75" y="333"/>
                      <a:pt x="92" y="330"/>
                      <a:pt x="111" y="322"/>
                    </a:cubicBezTo>
                    <a:cubicBezTo>
                      <a:pt x="150" y="307"/>
                      <a:pt x="192" y="277"/>
                      <a:pt x="231" y="239"/>
                    </a:cubicBezTo>
                    <a:cubicBezTo>
                      <a:pt x="269" y="201"/>
                      <a:pt x="299" y="158"/>
                      <a:pt x="314" y="119"/>
                    </a:cubicBezTo>
                    <a:cubicBezTo>
                      <a:pt x="329" y="81"/>
                      <a:pt x="329" y="51"/>
                      <a:pt x="314" y="32"/>
                    </a:cubicBezTo>
                    <a:lnTo>
                      <a:pt x="327" y="28"/>
                    </a:lnTo>
                    <a:lnTo>
                      <a:pt x="337" y="26"/>
                    </a:lnTo>
                    <a:lnTo>
                      <a:pt x="320" y="19"/>
                    </a:lnTo>
                    <a:lnTo>
                      <a:pt x="306" y="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51435" tIns="25718" rIns="51435" bIns="25718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013"/>
              </a:p>
            </p:txBody>
          </p:sp>
        </p:grp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031FB798-4E66-214D-9F08-D4C46F24C208}"/>
              </a:ext>
            </a:extLst>
          </p:cNvPr>
          <p:cNvSpPr txBox="1"/>
          <p:nvPr/>
        </p:nvSpPr>
        <p:spPr>
          <a:xfrm>
            <a:off x="2106601" y="2144834"/>
            <a:ext cx="797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b="1" dirty="0">
                <a:solidFill>
                  <a:srgbClr val="F589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3C1A4D5-48EB-6D41-B21F-5DF71210907B}"/>
              </a:ext>
            </a:extLst>
          </p:cNvPr>
          <p:cNvSpPr/>
          <p:nvPr/>
        </p:nvSpPr>
        <p:spPr>
          <a:xfrm>
            <a:off x="1301114" y="2603743"/>
            <a:ext cx="2408258" cy="15414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WGS84 data or UTM 3 data. </a:t>
            </a:r>
          </a:p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 RS are independent of the choice of feature geometry and (spatial) data format.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145E7C07-8C8F-9E44-9F2C-4B53F6A9C5BB}"/>
              </a:ext>
            </a:extLst>
          </p:cNvPr>
          <p:cNvSpPr txBox="1"/>
          <p:nvPr/>
        </p:nvSpPr>
        <p:spPr>
          <a:xfrm>
            <a:off x="5807711" y="2171221"/>
            <a:ext cx="797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b="1" dirty="0">
                <a:solidFill>
                  <a:srgbClr val="013A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E459933-73F9-8F47-A34E-7B6CD7885B2C}"/>
              </a:ext>
            </a:extLst>
          </p:cNvPr>
          <p:cNvSpPr/>
          <p:nvPr/>
        </p:nvSpPr>
        <p:spPr>
          <a:xfrm>
            <a:off x="4741401" y="2610559"/>
            <a:ext cx="2929906" cy="183640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DGGS Reference Systems 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their own </a:t>
            </a:r>
            <a:r>
              <a:rPr 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is implied by </a:t>
            </a:r>
            <a:r>
              <a:rPr 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ZoneID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i.e., an identifier. </a:t>
            </a:r>
          </a:p>
          <a:p>
            <a:pPr algn="ctr" defTabSz="685800">
              <a:spcBef>
                <a:spcPts val="450"/>
              </a:spcBef>
            </a:pP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the DGGS RS’s </a:t>
            </a:r>
            <a:r>
              <a:rPr lang="en-US" sz="15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Navigator</a:t>
            </a: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functions that </a:t>
            </a:r>
            <a:b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“make these identifiers spatial”.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8289FE4-89B5-4E02-A233-52554BF0784A}"/>
              </a:ext>
            </a:extLst>
          </p:cNvPr>
          <p:cNvSpPr txBox="1"/>
          <p:nvPr/>
        </p:nvSpPr>
        <p:spPr>
          <a:xfrm>
            <a:off x="5380780" y="4373562"/>
            <a:ext cx="1651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b="1" i="1" dirty="0">
                <a:solidFill>
                  <a:srgbClr val="013A5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simplicity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E6D797-8918-436D-95D9-21D3250C567F}"/>
              </a:ext>
            </a:extLst>
          </p:cNvPr>
          <p:cNvSpPr txBox="1"/>
          <p:nvPr/>
        </p:nvSpPr>
        <p:spPr>
          <a:xfrm>
            <a:off x="1575752" y="4411052"/>
            <a:ext cx="176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400" b="1" i="1" dirty="0">
                <a:solidFill>
                  <a:srgbClr val="F5894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1977652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OGC API DGGS &lt;&lt;set&gt;&gt;</a:t>
            </a:r>
            <a:endParaRPr dirty="0"/>
          </a:p>
        </p:txBody>
      </p:sp>
      <p:sp>
        <p:nvSpPr>
          <p:cNvPr id="221" name="Google Shape;221;p36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CFEF03D-66D4-497E-BDF0-B9D620216386}"/>
              </a:ext>
            </a:extLst>
          </p:cNvPr>
          <p:cNvGrpSpPr/>
          <p:nvPr/>
        </p:nvGrpSpPr>
        <p:grpSpPr>
          <a:xfrm>
            <a:off x="-380297" y="704786"/>
            <a:ext cx="11065888" cy="4156988"/>
            <a:chOff x="-380297" y="704786"/>
            <a:chExt cx="11065888" cy="4156988"/>
          </a:xfrm>
        </p:grpSpPr>
        <p:pic>
          <p:nvPicPr>
            <p:cNvPr id="9" name="Google Shape;161;p28">
              <a:extLst>
                <a:ext uri="{FF2B5EF4-FFF2-40B4-BE49-F238E27FC236}">
                  <a16:creationId xmlns:a16="http://schemas.microsoft.com/office/drawing/2014/main" id="{C8D81DE9-7F08-4FB0-B8E5-5CD1ACB04B7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b="24869"/>
            <a:stretch/>
          </p:blipFill>
          <p:spPr>
            <a:xfrm>
              <a:off x="-380297" y="704786"/>
              <a:ext cx="11065888" cy="4156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FC38CE-6BC3-4682-BA09-F0F008D84675}"/>
                </a:ext>
              </a:extLst>
            </p:cNvPr>
            <p:cNvSpPr/>
            <p:nvPr/>
          </p:nvSpPr>
          <p:spPr>
            <a:xfrm>
              <a:off x="2542584" y="2148064"/>
              <a:ext cx="3749744" cy="1754326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OGC API DGGS </a:t>
              </a:r>
            </a:p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&lt;&lt;set&gt;&gt;</a:t>
              </a:r>
            </a:p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#OGCAPI </a:t>
              </a:r>
              <a:endParaRPr lang="en-NZ" sz="3600" b="1" dirty="0">
                <a:solidFill>
                  <a:srgbClr val="FFC000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&lt;&lt;set&gt;&gt;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66596" y="865354"/>
            <a:ext cx="8893421" cy="364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800" dirty="0"/>
              <a:t>Overview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NZ" sz="1400" b="1" dirty="0"/>
              <a:t>DE9IM &lt;&lt;set&gt;&gt; operations are:</a:t>
            </a:r>
            <a:br>
              <a:rPr lang="en-NZ" sz="1200" dirty="0"/>
            </a:br>
            <a:r>
              <a:rPr lang="en-NZ" sz="1200" i="1" dirty="0"/>
              <a:t>buffer, difference, intersection, </a:t>
            </a:r>
            <a:r>
              <a:rPr lang="en-NZ" sz="1200" i="1" dirty="0" err="1"/>
              <a:t>symDifference</a:t>
            </a:r>
            <a:r>
              <a:rPr lang="en-NZ" sz="1200" i="1" dirty="0"/>
              <a:t>, union</a:t>
            </a:r>
            <a:br>
              <a:rPr lang="en-NZ" sz="1200" i="1" dirty="0"/>
            </a:br>
            <a:r>
              <a:rPr lang="en-NZ" sz="1200" i="1" dirty="0"/>
              <a:t>parent, child, sibling</a:t>
            </a:r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" sz="1400" b="1" dirty="0"/>
              <a:t>General pattern:</a:t>
            </a: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}/&lt;&lt;</a:t>
            </a:r>
            <a:r>
              <a:rPr lang="en" sz="1200" dirty="0"/>
              <a:t>set&gt;&gt;?</a:t>
            </a:r>
            <a:r>
              <a:rPr lang="en-NZ" sz="1200" dirty="0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</a:t>
            </a:r>
            <a:r>
              <a:rPr lang="en-NZ" sz="1200" dirty="0"/>
              <a:t>,</a:t>
            </a:r>
            <a:r>
              <a:rPr lang="en-US" sz="1200" dirty="0" err="1">
                <a:solidFill>
                  <a:srgbClr val="FF0000"/>
                </a:solidFill>
              </a:rPr>
              <a:t>rangeRefine</a:t>
            </a:r>
            <a:r>
              <a:rPr lang="en-US" sz="1200" dirty="0"/>
              <a:t>=</a:t>
            </a:r>
            <a:r>
              <a:rPr lang="en-US" sz="1200" dirty="0" err="1"/>
              <a:t>refinementLevelRange</a:t>
            </a:r>
            <a:r>
              <a:rPr lang="en-US" sz="1200" dirty="0"/>
              <a:t>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/>
              <a:t>=</a:t>
            </a:r>
            <a:r>
              <a:rPr lang="en-NZ" sz="1200" dirty="0" err="1"/>
              <a:t>DirectPosition</a:t>
            </a:r>
            <a:r>
              <a:rPr lang="en-NZ" sz="1200" dirty="0"/>
              <a:t>[4]</a:t>
            </a:r>
            <a:br>
              <a:rPr lang="en" sz="1200" dirty="0"/>
            </a:br>
            <a:r>
              <a:rPr lang="en" sz="1200" dirty="0"/>
              <a:t>  return </a:t>
            </a:r>
            <a:r>
              <a:rPr lang="en-US" sz="1200" dirty="0" err="1"/>
              <a:t>zoneIdList</a:t>
            </a:r>
            <a:br>
              <a:rPr lang="en-US" sz="1200" dirty="0"/>
            </a:br>
            <a:r>
              <a:rPr lang="en-US" sz="1200" dirty="0"/>
              <a:t>  where </a:t>
            </a:r>
            <a:r>
              <a:rPr lang="en-US" sz="1200" dirty="0" err="1"/>
              <a:t>refinementLevelRange</a:t>
            </a:r>
            <a:r>
              <a:rPr lang="en-US" sz="1200" dirty="0"/>
              <a:t> is [</a:t>
            </a:r>
            <a:r>
              <a:rPr lang="en-NZ" sz="1200" dirty="0" err="1"/>
              <a:t>maxRefinementLevel:minRefinementLevel</a:t>
            </a:r>
            <a:r>
              <a:rPr lang="en-NZ" sz="1200" dirty="0"/>
              <a:t>]</a:t>
            </a:r>
            <a:endParaRPr lang="en-US" sz="1200" dirty="0"/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" sz="1400" b="1" dirty="0"/>
              <a:t>Variations:</a:t>
            </a: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-NZ" sz="1200" i="1" dirty="0"/>
              <a:t>parent | child | sibling?</a:t>
            </a:r>
            <a:r>
              <a:rPr lang="en-US" sz="1200" dirty="0">
                <a:solidFill>
                  <a:srgbClr val="FF0000"/>
                </a:solidFill>
              </a:rPr>
              <a:t>levels</a:t>
            </a:r>
            <a:r>
              <a:rPr lang="en-US" sz="1200" dirty="0"/>
              <a:t>=Integer&amp;</a:t>
            </a:r>
            <a:r>
              <a:rPr lang="en-NZ" sz="1200" dirty="0" err="1">
                <a:solidFill>
                  <a:srgbClr val="FFC000"/>
                </a:solidFill>
                <a:latin typeface="Microsoft Sans Serif" panose="020B0604020202020204" pitchFamily="34" charset="0"/>
              </a:rPr>
              <a:t>inheritID</a:t>
            </a:r>
            <a:r>
              <a:rPr lang="en-NZ" sz="1200" dirty="0"/>
              <a:t>=</a:t>
            </a:r>
            <a:r>
              <a:rPr lang="en-NZ" sz="1200" dirty="0" err="1"/>
              <a:t>Boolean&amp;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/>
              <a:t>=</a:t>
            </a:r>
            <a:r>
              <a:rPr lang="en-NZ" sz="1200" dirty="0" err="1"/>
              <a:t>DirectPosition</a:t>
            </a:r>
            <a:r>
              <a:rPr lang="en-NZ" sz="1200" dirty="0"/>
              <a:t>[4]</a:t>
            </a:r>
            <a:br>
              <a:rPr lang="en" sz="1200" dirty="0"/>
            </a:br>
            <a:r>
              <a:rPr lang="en" sz="1200" dirty="0"/>
              <a:t>  return </a:t>
            </a:r>
            <a:r>
              <a:rPr lang="en-US" sz="1200" dirty="0" err="1"/>
              <a:t>zoneIdList</a:t>
            </a:r>
            <a:br>
              <a:rPr lang="en" sz="1200" dirty="0"/>
            </a:b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-NZ" sz="1200" i="1" dirty="0"/>
              <a:t>buffer</a:t>
            </a:r>
            <a:r>
              <a:rPr lang="en" sz="1200" i="1" dirty="0"/>
              <a:t>?</a:t>
            </a:r>
            <a:r>
              <a:rPr lang="en-NZ" sz="1200" dirty="0" err="1">
                <a:solidFill>
                  <a:srgbClr val="7030A0"/>
                </a:solidFill>
              </a:rPr>
              <a:t>dist</a:t>
            </a:r>
            <a:r>
              <a:rPr lang="en-NZ" sz="1200" dirty="0">
                <a:solidFill>
                  <a:schemeClr val="tx1"/>
                </a:solidFill>
              </a:rPr>
              <a:t>=</a:t>
            </a:r>
            <a:r>
              <a:rPr lang="en-NZ" sz="1200" dirty="0" err="1"/>
              <a:t>Distance&amp;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/>
              <a:t>=</a:t>
            </a:r>
            <a:r>
              <a:rPr lang="en-NZ" sz="1200" dirty="0" err="1"/>
              <a:t>DirectPosition</a:t>
            </a:r>
            <a:r>
              <a:rPr lang="en-NZ" sz="1200" dirty="0"/>
              <a:t>[4]</a:t>
            </a:r>
            <a:r>
              <a:rPr lang="en" sz="1200" dirty="0"/>
              <a:t>),</a:t>
            </a:r>
            <a:br>
              <a:rPr lang="en" sz="1200" dirty="0"/>
            </a:br>
            <a:r>
              <a:rPr lang="en" sz="1200" dirty="0"/>
              <a:t>   return </a:t>
            </a:r>
            <a:r>
              <a:rPr lang="en-US" sz="1200" dirty="0" err="1"/>
              <a:t>zoneIdList</a:t>
            </a:r>
            <a:endParaRPr sz="1200"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72621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CCC91-C0B1-412A-AB74-7A65065327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6" t="6037" r="3505" b="4407"/>
          <a:stretch/>
        </p:blipFill>
        <p:spPr>
          <a:xfrm>
            <a:off x="351264" y="953589"/>
            <a:ext cx="8112512" cy="3835859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BA1D2CB-31E6-43D4-B1F7-073E91A67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&lt;&lt;set&gt;&gt;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63099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&lt;&lt;set&gt;&gt;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7146-A444-4A86-8379-2DC45B640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19233" b="53171"/>
          <a:stretch/>
        </p:blipFill>
        <p:spPr>
          <a:xfrm>
            <a:off x="0" y="1082798"/>
            <a:ext cx="4327166" cy="3131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19095-D01E-40C6-971A-D7A9F72CD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" t="45962" r="6319"/>
          <a:stretch/>
        </p:blipFill>
        <p:spPr>
          <a:xfrm>
            <a:off x="4094166" y="1295498"/>
            <a:ext cx="5049834" cy="361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4FA21-864F-4492-850E-131B93312EC5}"/>
              </a:ext>
            </a:extLst>
          </p:cNvPr>
          <p:cNvSpPr txBox="1"/>
          <p:nvPr/>
        </p:nvSpPr>
        <p:spPr>
          <a:xfrm>
            <a:off x="0" y="76914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/>
              <a:t>YAML file structure: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3C1C4-E5D3-402A-A79D-50F6EE5B7AAE}"/>
              </a:ext>
            </a:extLst>
          </p:cNvPr>
          <p:cNvSpPr/>
          <p:nvPr/>
        </p:nvSpPr>
        <p:spPr>
          <a:xfrm>
            <a:off x="34455" y="2865119"/>
            <a:ext cx="4327166" cy="7824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3</a:t>
            </a:r>
          </a:p>
        </p:txBody>
      </p:sp>
    </p:spTree>
    <p:extLst>
      <p:ext uri="{BB962C8B-B14F-4D97-AF65-F5344CB8AC3E}">
        <p14:creationId xmlns:p14="http://schemas.microsoft.com/office/powerpoint/2010/main" val="1772475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48CAD87-16E1-4C83-B72F-3E74DBD59BE9}"/>
              </a:ext>
            </a:extLst>
          </p:cNvPr>
          <p:cNvGrpSpPr/>
          <p:nvPr/>
        </p:nvGrpSpPr>
        <p:grpSpPr>
          <a:xfrm>
            <a:off x="-380297" y="704786"/>
            <a:ext cx="11065888" cy="4156988"/>
            <a:chOff x="-380297" y="704786"/>
            <a:chExt cx="11065888" cy="4156988"/>
          </a:xfrm>
        </p:grpSpPr>
        <p:pic>
          <p:nvPicPr>
            <p:cNvPr id="11" name="Google Shape;161;p28">
              <a:extLst>
                <a:ext uri="{FF2B5EF4-FFF2-40B4-BE49-F238E27FC236}">
                  <a16:creationId xmlns:a16="http://schemas.microsoft.com/office/drawing/2014/main" id="{D2C13032-E343-477B-BCA5-5B0459F77167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b="24869"/>
            <a:stretch/>
          </p:blipFill>
          <p:spPr>
            <a:xfrm>
              <a:off x="-380297" y="704786"/>
              <a:ext cx="11065888" cy="41569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F8D39F-66DB-4F71-A9E6-0292404FE1F0}"/>
                </a:ext>
              </a:extLst>
            </p:cNvPr>
            <p:cNvSpPr/>
            <p:nvPr/>
          </p:nvSpPr>
          <p:spPr>
            <a:xfrm>
              <a:off x="2350229" y="2148064"/>
              <a:ext cx="4134465" cy="1754326"/>
            </a:xfrm>
            <a:prstGeom prst="rect">
              <a:avLst/>
            </a:prstGeom>
            <a:solidFill>
              <a:schemeClr val="tx1">
                <a:lumMod val="65000"/>
                <a:lumOff val="35000"/>
                <a:alpha val="50000"/>
              </a:schemeClr>
            </a:solidFill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OGC API DGGS </a:t>
              </a:r>
            </a:p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&lt;&lt;reference&gt;&gt; etc</a:t>
              </a:r>
            </a:p>
            <a:p>
              <a:pPr algn="ctr"/>
              <a:r>
                <a:rPr lang="en" sz="3600" b="1" dirty="0">
                  <a:solidFill>
                    <a:srgbClr val="FFC000"/>
                  </a:solidFill>
                </a:rPr>
                <a:t>#OGCAPI </a:t>
              </a:r>
              <a:endParaRPr lang="en-NZ" sz="3600" b="1" dirty="0">
                <a:solidFill>
                  <a:srgbClr val="FFC000"/>
                </a:solidFill>
              </a:endParaRPr>
            </a:p>
          </p:txBody>
        </p:sp>
      </p:grpSp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OGC API DGGS &lt;&lt;reference&gt;&gt; etc</a:t>
            </a:r>
            <a:endParaRPr dirty="0"/>
          </a:p>
        </p:txBody>
      </p:sp>
      <p:sp>
        <p:nvSpPr>
          <p:cNvPr id="265" name="Google Shape;265;p42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&lt;&lt;reference&gt;&gt; and other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69" name="Google Shape;169;p29"/>
          <p:cNvSpPr txBox="1">
            <a:spLocks noGrp="1"/>
          </p:cNvSpPr>
          <p:nvPr>
            <p:ph type="body" idx="1"/>
          </p:nvPr>
        </p:nvSpPr>
        <p:spPr>
          <a:xfrm>
            <a:off x="101601" y="716346"/>
            <a:ext cx="8954346" cy="3792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400" dirty="0"/>
              <a:t>Overview</a:t>
            </a:r>
            <a:endParaRPr sz="2400" dirty="0"/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-NZ" sz="1400" b="1" dirty="0"/>
              <a:t>DE9IM &lt;&lt;reference&gt;&gt; operations are:</a:t>
            </a:r>
            <a:br>
              <a:rPr lang="en-NZ" sz="1200" dirty="0"/>
            </a:br>
            <a:r>
              <a:rPr lang="en-NZ" sz="1200" i="1" dirty="0"/>
              <a:t>relate, </a:t>
            </a:r>
            <a:r>
              <a:rPr lang="en-NZ" sz="1200" i="1" dirty="0" err="1"/>
              <a:t>relatePosition</a:t>
            </a:r>
            <a:endParaRPr lang="en-NZ" sz="1200" i="1" dirty="0"/>
          </a:p>
          <a:p>
            <a:pPr indent="-342900">
              <a:lnSpc>
                <a:spcPct val="115000"/>
              </a:lnSpc>
              <a:spcBef>
                <a:spcPts val="1200"/>
              </a:spcBef>
              <a:buSzPts val="1800"/>
              <a:buFont typeface="Arial"/>
              <a:buChar char="-"/>
            </a:pPr>
            <a:r>
              <a:rPr lang="en" sz="1400" b="1" dirty="0">
                <a:solidFill>
                  <a:schemeClr val="dk1"/>
                </a:solidFill>
              </a:rPr>
              <a:t>Variations:</a:t>
            </a:r>
            <a:br>
              <a:rPr lang="en" sz="1200" dirty="0">
                <a:solidFill>
                  <a:schemeClr val="dk1"/>
                </a:solidFill>
              </a:rPr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" sz="1200" dirty="0"/>
              <a:t>relate?</a:t>
            </a:r>
            <a:r>
              <a:rPr lang="en-NZ" sz="1200" dirty="0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</a:t>
            </a:r>
            <a:r>
              <a:rPr lang="en-NZ" sz="1200" dirty="0"/>
              <a:t>&amp;</a:t>
            </a:r>
            <a:r>
              <a:rPr lang="en" sz="1200" dirty="0">
                <a:solidFill>
                  <a:schemeClr val="accent2">
                    <a:lumMod val="75000"/>
                  </a:schemeClr>
                </a:solidFill>
              </a:rPr>
              <a:t>matrix</a:t>
            </a:r>
            <a:r>
              <a:rPr lang="en" sz="1200" dirty="0">
                <a:solidFill>
                  <a:schemeClr val="dk1"/>
                </a:solidFill>
              </a:rPr>
              <a:t>=CharacterString</a:t>
            </a:r>
            <a:r>
              <a:rPr lang="en-US" sz="1200" dirty="0"/>
              <a:t>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/>
              <a:t>:DirectPosition</a:t>
            </a:r>
            <a:r>
              <a:rPr lang="en-NZ" sz="1200" dirty="0"/>
              <a:t>[4]</a:t>
            </a:r>
            <a:r>
              <a:rPr lang="en" sz="1200" dirty="0"/>
              <a:t>)</a:t>
            </a:r>
            <a:br>
              <a:rPr lang="en" sz="1200" dirty="0"/>
            </a:br>
            <a:r>
              <a:rPr lang="en" sz="1200" dirty="0"/>
              <a:t> </a:t>
            </a:r>
            <a:r>
              <a:rPr lang="en" sz="1200" dirty="0">
                <a:solidFill>
                  <a:schemeClr val="dk1"/>
                </a:solidFill>
              </a:rPr>
              <a:t> return True|False</a:t>
            </a:r>
            <a:br>
              <a:rPr lang="en" sz="1200" dirty="0">
                <a:solidFill>
                  <a:schemeClr val="dk1"/>
                </a:solidFill>
              </a:rPr>
            </a:br>
            <a:br>
              <a:rPr lang="en" sz="1200" dirty="0">
                <a:solidFill>
                  <a:schemeClr val="dk1"/>
                </a:solidFill>
              </a:rPr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" sz="1200" dirty="0"/>
              <a:t>relativePosition?</a:t>
            </a:r>
            <a:r>
              <a:rPr lang="en-NZ" sz="1200" dirty="0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</a:t>
            </a:r>
            <a:r>
              <a:rPr lang="en-NZ" sz="1200" dirty="0"/>
              <a:t>&amp;</a:t>
            </a:r>
            <a:r>
              <a:rPr lang="en" sz="1200" dirty="0">
                <a:solidFill>
                  <a:schemeClr val="accent2">
                    <a:lumMod val="75000"/>
                  </a:schemeClr>
                </a:solidFill>
              </a:rPr>
              <a:t>relate</a:t>
            </a:r>
            <a:r>
              <a:rPr lang="en" sz="1200" dirty="0">
                <a:solidFill>
                  <a:schemeClr val="dk1"/>
                </a:solidFill>
              </a:rPr>
              <a:t>=RelativePosition</a:t>
            </a:r>
            <a:r>
              <a:rPr lang="en-US" sz="1200" dirty="0"/>
              <a:t>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 err="1"/>
              <a:t>:DirectPosition</a:t>
            </a:r>
            <a:r>
              <a:rPr lang="en-NZ" sz="1200" dirty="0"/>
              <a:t>[4]</a:t>
            </a:r>
            <a:r>
              <a:rPr lang="en" sz="1200" dirty="0"/>
              <a:t>)</a:t>
            </a:r>
            <a:br>
              <a:rPr lang="en" sz="1200" dirty="0"/>
            </a:br>
            <a:r>
              <a:rPr lang="en" sz="1200" dirty="0"/>
              <a:t> </a:t>
            </a:r>
            <a:r>
              <a:rPr lang="en" sz="1200" dirty="0">
                <a:solidFill>
                  <a:schemeClr val="dk1"/>
                </a:solidFill>
              </a:rPr>
              <a:t> return True|False</a:t>
            </a:r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" sz="1500" b="1" dirty="0"/>
              <a:t>other operation:</a:t>
            </a:r>
            <a:br>
              <a:rPr lang="en" sz="1500" b="1" dirty="0"/>
            </a:br>
            <a:r>
              <a:rPr lang="en-NZ" sz="1200" i="1" dirty="0"/>
              <a:t>distance</a:t>
            </a:r>
          </a:p>
          <a:p>
            <a:pPr lvl="0" indent="-342900">
              <a:lnSpc>
                <a:spcPct val="115000"/>
              </a:lnSpc>
              <a:spcBef>
                <a:spcPts val="1200"/>
              </a:spcBef>
              <a:buSzPts val="1800"/>
              <a:buChar char="-"/>
            </a:pPr>
            <a:r>
              <a:rPr lang="en" sz="1500" b="1" dirty="0"/>
              <a:t>General pattern: </a:t>
            </a:r>
            <a:br>
              <a:rPr lang="en" sz="1200" dirty="0"/>
            </a:br>
            <a:r>
              <a:rPr lang="en" sz="1200" dirty="0"/>
              <a:t>/</a:t>
            </a:r>
            <a:r>
              <a:rPr lang="en" sz="1200" b="1" dirty="0"/>
              <a:t>zone</a:t>
            </a:r>
            <a:r>
              <a:rPr lang="en" sz="1200" dirty="0"/>
              <a:t>/{</a:t>
            </a:r>
            <a:r>
              <a:rPr lang="en-NZ" sz="1200" dirty="0" err="1"/>
              <a:t>ZonalIdentifier</a:t>
            </a:r>
            <a:r>
              <a:rPr lang="en-NZ" sz="1200" dirty="0"/>
              <a:t>}/</a:t>
            </a:r>
            <a:r>
              <a:rPr lang="en" sz="1200" i="1" dirty="0"/>
              <a:t>distance?</a:t>
            </a:r>
            <a:r>
              <a:rPr lang="en-NZ" sz="1200" dirty="0">
                <a:solidFill>
                  <a:srgbClr val="00205F">
                    <a:lumMod val="50000"/>
                    <a:lumOff val="50000"/>
                  </a:srgbClr>
                </a:solidFill>
                <a:latin typeface="Microsoft Sans Serif" panose="020B0604020202020204" pitchFamily="34" charset="0"/>
              </a:rPr>
              <a:t>another</a:t>
            </a:r>
            <a:r>
              <a:rPr lang="en-NZ" sz="1200" dirty="0"/>
              <a:t>=</a:t>
            </a:r>
            <a:r>
              <a:rPr lang="en-NZ" sz="1200" dirty="0" err="1"/>
              <a:t>ZonalIdentifier&amp;</a:t>
            </a:r>
            <a:r>
              <a:rPr lang="en-NZ" sz="1200" dirty="0" err="1">
                <a:solidFill>
                  <a:srgbClr val="00B050"/>
                </a:solidFill>
                <a:latin typeface="Microsoft Sans Serif" panose="020B0604020202020204" pitchFamily="34" charset="0"/>
              </a:rPr>
              <a:t>projectTo</a:t>
            </a:r>
            <a:r>
              <a:rPr lang="en-NZ" sz="1200" dirty="0"/>
              <a:t>=</a:t>
            </a:r>
            <a:r>
              <a:rPr lang="en-NZ" sz="1200" dirty="0" err="1"/>
              <a:t>DirectPosition</a:t>
            </a:r>
            <a:r>
              <a:rPr lang="en-NZ" sz="1200" dirty="0"/>
              <a:t>[4]</a:t>
            </a:r>
            <a:r>
              <a:rPr lang="en" sz="1200" dirty="0"/>
              <a:t>)</a:t>
            </a:r>
            <a:br>
              <a:rPr lang="en" sz="1200" dirty="0"/>
            </a:br>
            <a:r>
              <a:rPr lang="en" sz="1200" dirty="0"/>
              <a:t>  return </a:t>
            </a:r>
            <a:r>
              <a:rPr lang="en-US" sz="1200" dirty="0"/>
              <a:t>Distance</a:t>
            </a:r>
            <a:endParaRPr lang="en" sz="1200" dirty="0"/>
          </a:p>
          <a:p>
            <a:pPr indent="-342900">
              <a:lnSpc>
                <a:spcPct val="115000"/>
              </a:lnSpc>
              <a:spcBef>
                <a:spcPts val="1200"/>
              </a:spcBef>
              <a:buSzPts val="1800"/>
              <a:buFont typeface="Arial"/>
              <a:buChar char="-"/>
            </a:pPr>
            <a:endParaRPr lang="en" sz="1200" dirty="0">
              <a:solidFill>
                <a:schemeClr val="dk1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5112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2B1BAE-4D1D-4E41-8574-1C0A7A85A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3" y="23878"/>
            <a:ext cx="7537580" cy="574212"/>
          </a:xfrm>
        </p:spPr>
        <p:txBody>
          <a:bodyPr>
            <a:noAutofit/>
          </a:bodyPr>
          <a:lstStyle/>
          <a:p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&lt;&lt;reference&gt;&gt;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lang="en-US" sz="2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F6D1B-FE6D-460E-9A1A-446AB1E83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5" y="1052512"/>
            <a:ext cx="8105394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93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167782" y="41464"/>
            <a:ext cx="78867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>
              <a:lnSpc>
                <a:spcPct val="100000"/>
              </a:lnSpc>
              <a:buClr>
                <a:schemeClr val="dk1"/>
              </a:buClr>
              <a:buSzPts val="891"/>
            </a:pP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OGC API – DGGS DE9IM </a:t>
            </a:r>
            <a:r>
              <a:rPr lang="en-NZ" sz="1800" dirty="0"/>
              <a:t>&lt;&lt;reference&gt;&gt; </a:t>
            </a:r>
            <a:r>
              <a:rPr lang="en-NZ" sz="1792" b="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operations in YAML</a:t>
            </a:r>
            <a:endParaRPr sz="2790" dirty="0">
              <a:solidFill>
                <a:srgbClr val="FFFFFF"/>
              </a:solidFill>
            </a:endParaRPr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104117" y="4909291"/>
            <a:ext cx="855900" cy="21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C7146-A444-4A86-8379-2DC45B640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0" r="19233" b="53171"/>
          <a:stretch/>
        </p:blipFill>
        <p:spPr>
          <a:xfrm>
            <a:off x="0" y="1082798"/>
            <a:ext cx="4327166" cy="3131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19095-D01E-40C6-971A-D7A9F72CD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8" t="45962" r="6319"/>
          <a:stretch/>
        </p:blipFill>
        <p:spPr>
          <a:xfrm>
            <a:off x="4094166" y="1295498"/>
            <a:ext cx="5049834" cy="3613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34FA21-864F-4492-850E-131B93312EC5}"/>
              </a:ext>
            </a:extLst>
          </p:cNvPr>
          <p:cNvSpPr txBox="1"/>
          <p:nvPr/>
        </p:nvSpPr>
        <p:spPr>
          <a:xfrm>
            <a:off x="0" y="769143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800" dirty="0"/>
              <a:t>YAML file structure: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7C3C1C4-E5D3-402A-A79D-50F6EE5B7AAE}"/>
              </a:ext>
            </a:extLst>
          </p:cNvPr>
          <p:cNvSpPr/>
          <p:nvPr/>
        </p:nvSpPr>
        <p:spPr>
          <a:xfrm>
            <a:off x="34455" y="3644780"/>
            <a:ext cx="4327166" cy="7824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1600" i="1" dirty="0">
                <a:solidFill>
                  <a:srgbClr val="FF0000"/>
                </a:solidFill>
              </a:rPr>
              <a:t>Step 4</a:t>
            </a:r>
          </a:p>
        </p:txBody>
      </p:sp>
    </p:spTree>
    <p:extLst>
      <p:ext uri="{BB962C8B-B14F-4D97-AF65-F5344CB8AC3E}">
        <p14:creationId xmlns:p14="http://schemas.microsoft.com/office/powerpoint/2010/main" val="4230112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FE02C-2829-C543-99DB-3D31426E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DGGS – DGGS data – WKT type structure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D2F51796-8AF6-4D7F-AFDE-86246B8F4C7D}"/>
              </a:ext>
            </a:extLst>
          </p:cNvPr>
          <p:cNvGraphicFramePr>
            <a:graphicFrameLocks noGrp="1"/>
          </p:cNvGraphicFramePr>
          <p:nvPr/>
        </p:nvGraphicFramePr>
        <p:xfrm>
          <a:off x="199113" y="705246"/>
          <a:ext cx="8745773" cy="4280007"/>
        </p:xfrm>
        <a:graphic>
          <a:graphicData uri="http://schemas.openxmlformats.org/drawingml/2006/table">
            <a:tbl>
              <a:tblPr firstRow="1" bandRow="1"/>
              <a:tblGrid>
                <a:gridCol w="1350503">
                  <a:extLst>
                    <a:ext uri="{9D8B030D-6E8A-4147-A177-3AD203B41FA5}">
                      <a16:colId xmlns:a16="http://schemas.microsoft.com/office/drawing/2014/main" val="3774361746"/>
                    </a:ext>
                  </a:extLst>
                </a:gridCol>
                <a:gridCol w="2693786">
                  <a:extLst>
                    <a:ext uri="{9D8B030D-6E8A-4147-A177-3AD203B41FA5}">
                      <a16:colId xmlns:a16="http://schemas.microsoft.com/office/drawing/2014/main" val="704707326"/>
                    </a:ext>
                  </a:extLst>
                </a:gridCol>
                <a:gridCol w="2058254">
                  <a:extLst>
                    <a:ext uri="{9D8B030D-6E8A-4147-A177-3AD203B41FA5}">
                      <a16:colId xmlns:a16="http://schemas.microsoft.com/office/drawing/2014/main" val="3399109688"/>
                    </a:ext>
                  </a:extLst>
                </a:gridCol>
                <a:gridCol w="2643230">
                  <a:extLst>
                    <a:ext uri="{9D8B030D-6E8A-4147-A177-3AD203B41FA5}">
                      <a16:colId xmlns:a16="http://schemas.microsoft.com/office/drawing/2014/main" val="1914200634"/>
                    </a:ext>
                  </a:extLst>
                </a:gridCol>
              </a:tblGrid>
              <a:tr h="3886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2100" dirty="0"/>
                        <a:t>List of </a:t>
                      </a:r>
                      <a:r>
                        <a:rPr lang="en-NZ" sz="2100" dirty="0" err="1"/>
                        <a:t>ZoneIDs</a:t>
                      </a:r>
                      <a:endParaRPr lang="en-NZ" sz="2100" dirty="0"/>
                    </a:p>
                  </a:txBody>
                  <a:tcPr marL="68580" marR="68580" marT="34290" marB="34290" anchor="ctr">
                    <a:solidFill>
                      <a:srgbClr val="37BB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NZ" sz="3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NZ" sz="2100" dirty="0"/>
                        <a:t>Directed Lists of </a:t>
                      </a:r>
                      <a:r>
                        <a:rPr lang="en-NZ" sz="2100" dirty="0" err="1"/>
                        <a:t>ZoneIDs</a:t>
                      </a:r>
                      <a:endParaRPr lang="en-NZ" sz="2100" dirty="0"/>
                    </a:p>
                  </a:txBody>
                  <a:tcPr marL="68580" marR="68580" marT="34290" marB="34290" anchor="ctr">
                    <a:solidFill>
                      <a:srgbClr val="37BB4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NZ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3025526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500" b="1" i="0" kern="1200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 marL="68580" marR="68580" marT="34290" marB="34290" anchor="ctr">
                    <a:solidFill>
                      <a:srgbClr val="B5E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500" b="1" i="0" kern="1200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</a:rPr>
                        <a:t>Examples</a:t>
                      </a:r>
                      <a:endParaRPr lang="en-NZ" sz="10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500" b="1" i="0" kern="1200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</a:rPr>
                        <a:t>Type</a:t>
                      </a:r>
                    </a:p>
                  </a:txBody>
                  <a:tcPr marL="68580" marR="68580" marT="34290" marB="34290" anchor="ctr">
                    <a:solidFill>
                      <a:srgbClr val="B5E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500" b="1" i="0" kern="1200" dirty="0">
                          <a:solidFill>
                            <a:schemeClr val="dk1"/>
                          </a:solidFill>
                          <a:latin typeface="Calibri"/>
                          <a:cs typeface="Calibri"/>
                        </a:rPr>
                        <a:t>Examples</a:t>
                      </a:r>
                      <a:endParaRPr lang="en-NZ" sz="10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59077278"/>
                  </a:ext>
                </a:extLst>
              </a:tr>
              <a:tr h="833333"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OrdinateList</a:t>
                      </a:r>
                      <a:endParaRPr lang="en-NZ" sz="1500" b="1" dirty="0"/>
                    </a:p>
                    <a:p>
                      <a:pPr algn="ctr"/>
                      <a:r>
                        <a:rPr kumimoji="0" lang="en-NZ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set of </a:t>
                      </a:r>
                      <a:r>
                        <a:rPr kumimoji="0" lang="en-NZ" sz="14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nD</a:t>
                      </a:r>
                      <a:r>
                        <a:rPr kumimoji="0" lang="en-NZ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 points </a:t>
                      </a:r>
                      <a:endParaRPr lang="en-NZ" sz="1500" b="1" i="1" dirty="0"/>
                    </a:p>
                  </a:txBody>
                  <a:tcPr marL="0" marR="0" marT="0" marB="0" anchor="ctr">
                    <a:solidFill>
                      <a:srgbClr val="E8F6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POINT, MULTIPOINT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500" b="1" dirty="0" err="1"/>
                        <a:t>DirectedOrdinateList</a:t>
                      </a:r>
                      <a:br>
                        <a:rPr lang="en-NZ" sz="1500" b="1" dirty="0"/>
                      </a:br>
                      <a:r>
                        <a:rPr lang="en-NZ" sz="1500" i="1" dirty="0" err="1"/>
                        <a:t>nD</a:t>
                      </a:r>
                      <a:r>
                        <a:rPr lang="en-NZ" sz="1500" i="1" dirty="0"/>
                        <a:t> line vertices</a:t>
                      </a:r>
                    </a:p>
                  </a:txBody>
                  <a:tcPr marL="0" marR="0" marT="0" marB="0" anchor="ctr">
                    <a:solidFill>
                      <a:srgbClr val="E8F6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LINESTRING, POLYGON (boundary), TRIANGLE, </a:t>
                      </a:r>
                    </a:p>
                    <a:p>
                      <a:pPr algn="ctr"/>
                      <a:r>
                        <a:rPr lang="en-NZ" sz="1000" dirty="0"/>
                        <a:t>route, trajectory, timeseries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7763846"/>
                  </a:ext>
                </a:extLst>
              </a:tr>
              <a:tr h="876068"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CellList</a:t>
                      </a:r>
                      <a:endParaRPr lang="en-NZ" sz="15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set of </a:t>
                      </a:r>
                      <a:r>
                        <a:rPr kumimoji="0" lang="en-NZ" sz="14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nD</a:t>
                      </a:r>
                      <a:br>
                        <a:rPr kumimoji="0" lang="en-NZ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</a:br>
                      <a:r>
                        <a:rPr kumimoji="0" lang="en-NZ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regions or spaces</a:t>
                      </a:r>
                    </a:p>
                  </a:txBody>
                  <a:tcPr marL="0" marR="0" marT="0" marB="0" anchor="ctr">
                    <a:solidFill>
                      <a:srgbClr val="B5E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POINT, MULTIPOINT, POLYGON, MULTIPOLYGON, </a:t>
                      </a:r>
                      <a:br>
                        <a:rPr lang="en-NZ" sz="1000" dirty="0"/>
                      </a:br>
                      <a:r>
                        <a:rPr lang="en-NZ" sz="1000" dirty="0"/>
                        <a:t>point cloud, raster or WMS image,</a:t>
                      </a:r>
                    </a:p>
                    <a:p>
                      <a:pPr algn="ctr"/>
                      <a:r>
                        <a:rPr lang="en-NZ" sz="1000" dirty="0"/>
                        <a:t>geo-located social media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DirectedCellList</a:t>
                      </a:r>
                      <a:endParaRPr lang="en-NZ" sz="15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500" i="1" dirty="0" err="1"/>
                        <a:t>nD</a:t>
                      </a:r>
                      <a:r>
                        <a:rPr lang="en-NZ" sz="1500" i="1" dirty="0"/>
                        <a:t> connected path</a:t>
                      </a:r>
                    </a:p>
                  </a:txBody>
                  <a:tcPr marL="0" marR="0" marT="0" marB="0" anchor="ctr">
                    <a:solidFill>
                      <a:srgbClr val="B5E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route, trajectory, timeseries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3725386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TileList</a:t>
                      </a:r>
                      <a:endParaRPr lang="en-NZ" sz="15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set of </a:t>
                      </a:r>
                      <a:br>
                        <a:rPr kumimoji="0" lang="en-NZ" sz="14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</a:br>
                      <a:r>
                        <a:rPr kumimoji="0" lang="en-NZ" sz="14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tiles or ‘b-box’</a:t>
                      </a:r>
                    </a:p>
                  </a:txBody>
                  <a:tcPr marL="0" marR="0" marT="0" marB="0" anchor="ctr">
                    <a:solidFill>
                      <a:srgbClr val="E8F6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 err="1"/>
                        <a:t>TileSet</a:t>
                      </a:r>
                      <a:r>
                        <a:rPr lang="en-NZ" sz="1000" dirty="0"/>
                        <a:t>, DB shard, b-box,  </a:t>
                      </a:r>
                      <a:r>
                        <a:rPr lang="en-NZ" sz="1000" dirty="0" err="1"/>
                        <a:t>jobqueue</a:t>
                      </a:r>
                      <a:endParaRPr lang="en-NZ" sz="10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DirectedTileList</a:t>
                      </a:r>
                      <a:endParaRPr lang="en-NZ" sz="15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4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sequence of ‘</a:t>
                      </a:r>
                      <a:r>
                        <a:rPr kumimoji="0" lang="en-NZ" sz="1400" b="0" i="1" u="none" strike="noStrike" kern="1200" cap="none" spc="0" normalizeH="0" baseline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bbox</a:t>
                      </a:r>
                      <a:r>
                        <a:rPr kumimoji="0" lang="en-NZ" sz="1400" b="0" i="1" u="none" strike="noStrike" kern="1200" cap="none" spc="0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’</a:t>
                      </a:r>
                    </a:p>
                  </a:txBody>
                  <a:tcPr marL="0" marR="0" marT="0" marB="0" anchor="ctr">
                    <a:solidFill>
                      <a:srgbClr val="E8F6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ordered </a:t>
                      </a:r>
                      <a:r>
                        <a:rPr lang="en-NZ" sz="1000" dirty="0" err="1"/>
                        <a:t>jobqueue</a:t>
                      </a:r>
                      <a:endParaRPr lang="en-NZ" sz="10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9176047"/>
                  </a:ext>
                </a:extLst>
              </a:tr>
              <a:tr h="918803"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ZoneCollection</a:t>
                      </a:r>
                      <a:endParaRPr lang="en-NZ" sz="1500" b="1" dirty="0"/>
                    </a:p>
                    <a:p>
                      <a:pPr algn="ctr"/>
                      <a:r>
                        <a:rPr lang="en-NZ" sz="1500" b="0" i="1" dirty="0"/>
                        <a:t>collection of other type(s)</a:t>
                      </a:r>
                    </a:p>
                  </a:txBody>
                  <a:tcPr marL="0" marR="0" marT="0" marB="0" anchor="ctr">
                    <a:solidFill>
                      <a:srgbClr val="B5E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MULTILINESTRING, GEOMETRYCOLLECTION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500" b="1" dirty="0" err="1"/>
                        <a:t>DirectedZoneCollection</a:t>
                      </a:r>
                      <a:endParaRPr lang="en-NZ" sz="15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NZ" sz="15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cs typeface="Calibri"/>
                        </a:rPr>
                        <a:t>graph or connected collection of similar or different type(s)</a:t>
                      </a:r>
                    </a:p>
                  </a:txBody>
                  <a:tcPr marL="0" marR="0" marT="0" marB="0" anchor="ctr">
                    <a:solidFill>
                      <a:srgbClr val="B5E1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TIN, network </a:t>
                      </a:r>
                      <a:br>
                        <a:rPr lang="en-NZ" sz="1000" dirty="0"/>
                      </a:br>
                      <a:r>
                        <a:rPr lang="en-NZ" sz="1000" dirty="0"/>
                        <a:t>(of </a:t>
                      </a:r>
                      <a:r>
                        <a:rPr lang="en-NZ" sz="1000" dirty="0" err="1"/>
                        <a:t>DirectedOrdinateList</a:t>
                      </a:r>
                      <a:r>
                        <a:rPr lang="en-NZ" sz="1000" dirty="0"/>
                        <a:t> or </a:t>
                      </a:r>
                      <a:r>
                        <a:rPr lang="en-NZ" sz="1000" dirty="0" err="1"/>
                        <a:t>DirectedCellList</a:t>
                      </a:r>
                      <a:r>
                        <a:rPr lang="en-NZ" sz="1000" dirty="0"/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8730526"/>
                  </a:ext>
                </a:extLst>
              </a:tr>
              <a:tr h="310683">
                <a:tc>
                  <a:txBody>
                    <a:bodyPr/>
                    <a:lstStyle/>
                    <a:p>
                      <a:pPr algn="ctr"/>
                      <a:r>
                        <a:rPr lang="en-NZ" sz="1500" b="0" dirty="0"/>
                        <a:t>optional</a:t>
                      </a:r>
                    </a:p>
                  </a:txBody>
                  <a:tcPr marL="0" marR="0" marT="0" marB="0" anchor="ctr">
                    <a:solidFill>
                      <a:srgbClr val="E8F6E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NZ" sz="1000" dirty="0"/>
                        <a:t>sort by decreasing size, compress</a:t>
                      </a:r>
                    </a:p>
                  </a:txBody>
                  <a:tcPr marL="0" marR="0" marT="0" marB="0" anchor="ctr">
                    <a:solidFill>
                      <a:srgbClr val="E8F6E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NZ" sz="20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23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66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9FE02C-2829-C543-99DB-3D31426E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DGGS – OGC API defined and implemented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36DF644-C1B9-451C-A6C7-3231E86F7D89}"/>
              </a:ext>
            </a:extLst>
          </p:cNvPr>
          <p:cNvGrpSpPr/>
          <p:nvPr/>
        </p:nvGrpSpPr>
        <p:grpSpPr>
          <a:xfrm>
            <a:off x="6761454" y="673944"/>
            <a:ext cx="1620000" cy="3907333"/>
            <a:chOff x="9015272" y="898593"/>
            <a:chExt cx="2160000" cy="500351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D84FCE3-B5B4-2F43-8D57-2721480DA104}"/>
                </a:ext>
              </a:extLst>
            </p:cNvPr>
            <p:cNvSpPr txBox="1"/>
            <p:nvPr/>
          </p:nvSpPr>
          <p:spPr>
            <a:xfrm>
              <a:off x="9015272" y="2768840"/>
              <a:ext cx="2160000" cy="313326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Native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DGGS Mapping Clients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built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consume and overlay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OGC API-Features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OGC API Processes.</a:t>
              </a:r>
            </a:p>
            <a:p>
              <a:pPr defTabSz="685800">
                <a:defRPr/>
              </a:pPr>
              <a:endParaRPr lang="en-US" sz="900" b="1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>
                <a:defRPr/>
              </a:pP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Desktop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900" b="1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Jupyter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Notebook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clients created.</a:t>
              </a:r>
            </a:p>
            <a:p>
              <a:pPr defTabSz="685800">
                <a:defRPr/>
              </a:pPr>
              <a:endParaRPr lang="en-US" sz="9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Participants delivered native DGGS vector and EO capabilities to users of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both traditional GIS clients and native DGGS clients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pPr defTabSz="685800">
                <a:defRPr/>
              </a:pPr>
              <a:endParaRPr lang="en-US" sz="9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Showing versatility of DGGS as a chameleon.</a:t>
              </a:r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EDE50247-1F1E-AA46-B8F0-33CF3C33BCEB}"/>
                </a:ext>
              </a:extLst>
            </p:cNvPr>
            <p:cNvGrpSpPr/>
            <p:nvPr/>
          </p:nvGrpSpPr>
          <p:grpSpPr>
            <a:xfrm>
              <a:off x="9384322" y="898593"/>
              <a:ext cx="1421902" cy="1421902"/>
              <a:chOff x="9232591" y="2217822"/>
              <a:chExt cx="2154758" cy="215475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A9774601-ABFF-AA4E-8E78-FB6ACB76A768}"/>
                  </a:ext>
                </a:extLst>
              </p:cNvPr>
              <p:cNvGrpSpPr/>
              <p:nvPr/>
            </p:nvGrpSpPr>
            <p:grpSpPr>
              <a:xfrm>
                <a:off x="9232591" y="2217822"/>
                <a:ext cx="2154758" cy="2154758"/>
                <a:chOff x="6421565" y="2208297"/>
                <a:chExt cx="2154758" cy="2154758"/>
              </a:xfrm>
            </p:grpSpPr>
            <p:grpSp>
              <p:nvGrpSpPr>
                <p:cNvPr id="138" name="Group 137">
                  <a:extLst>
                    <a:ext uri="{FF2B5EF4-FFF2-40B4-BE49-F238E27FC236}">
                      <a16:creationId xmlns:a16="http://schemas.microsoft.com/office/drawing/2014/main" id="{F9C615F9-3CE9-6540-89B8-BBDCAF8DBE3F}"/>
                    </a:ext>
                  </a:extLst>
                </p:cNvPr>
                <p:cNvGrpSpPr/>
                <p:nvPr/>
              </p:nvGrpSpPr>
              <p:grpSpPr>
                <a:xfrm>
                  <a:off x="6660742" y="2447476"/>
                  <a:ext cx="1676399" cy="1676400"/>
                  <a:chOff x="6652271" y="2447476"/>
                  <a:chExt cx="1676399" cy="1676400"/>
                </a:xfrm>
              </p:grpSpPr>
              <p:sp>
                <p:nvSpPr>
                  <p:cNvPr id="140" name="Oval 139">
                    <a:extLst>
                      <a:ext uri="{FF2B5EF4-FFF2-40B4-BE49-F238E27FC236}">
                        <a16:creationId xmlns:a16="http://schemas.microsoft.com/office/drawing/2014/main" id="{B77781EF-0C52-0545-96A8-49FF2DF1B099}"/>
                      </a:ext>
                    </a:extLst>
                  </p:cNvPr>
                  <p:cNvSpPr/>
                  <p:nvPr/>
                </p:nvSpPr>
                <p:spPr>
                  <a:xfrm>
                    <a:off x="6652271" y="2447476"/>
                    <a:ext cx="1676399" cy="1676400"/>
                  </a:xfrm>
                  <a:prstGeom prst="ellipse">
                    <a:avLst/>
                  </a:prstGeom>
                  <a:gradFill>
                    <a:gsLst>
                      <a:gs pos="24000">
                        <a:srgbClr val="0B93E7"/>
                      </a:gs>
                      <a:gs pos="100000">
                        <a:srgbClr val="06538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41" name="Freeform: Shape 37">
                    <a:extLst>
                      <a:ext uri="{FF2B5EF4-FFF2-40B4-BE49-F238E27FC236}">
                        <a16:creationId xmlns:a16="http://schemas.microsoft.com/office/drawing/2014/main" id="{7088E1A7-92B2-4A40-9E2B-15D8402B4343}"/>
                      </a:ext>
                    </a:extLst>
                  </p:cNvPr>
                  <p:cNvSpPr/>
                  <p:nvPr/>
                </p:nvSpPr>
                <p:spPr>
                  <a:xfrm>
                    <a:off x="6936321" y="2447476"/>
                    <a:ext cx="1103597" cy="450850"/>
                  </a:xfrm>
                  <a:custGeom>
                    <a:avLst/>
                    <a:gdLst>
                      <a:gd name="connsiteX0" fmla="*/ 543980 w 1103597"/>
                      <a:gd name="connsiteY0" fmla="*/ 0 h 450850"/>
                      <a:gd name="connsiteX1" fmla="*/ 1012626 w 1103597"/>
                      <a:gd name="connsiteY1" fmla="*/ 143152 h 450850"/>
                      <a:gd name="connsiteX2" fmla="*/ 1103597 w 1103597"/>
                      <a:gd name="connsiteY2" fmla="*/ 218210 h 450850"/>
                      <a:gd name="connsiteX3" fmla="*/ 1077967 w 1103597"/>
                      <a:gd name="connsiteY3" fmla="*/ 252075 h 450850"/>
                      <a:gd name="connsiteX4" fmla="*/ 556680 w 1103597"/>
                      <a:gd name="connsiteY4" fmla="*/ 450850 h 450850"/>
                      <a:gd name="connsiteX5" fmla="*/ 35394 w 1103597"/>
                      <a:gd name="connsiteY5" fmla="*/ 252075 h 450850"/>
                      <a:gd name="connsiteX6" fmla="*/ 0 w 1103597"/>
                      <a:gd name="connsiteY6" fmla="*/ 205309 h 450850"/>
                      <a:gd name="connsiteX7" fmla="*/ 75335 w 1103597"/>
                      <a:gd name="connsiteY7" fmla="*/ 143152 h 450850"/>
                      <a:gd name="connsiteX8" fmla="*/ 543980 w 1103597"/>
                      <a:gd name="connsiteY8" fmla="*/ 0 h 450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3597" h="450850">
                        <a:moveTo>
                          <a:pt x="543980" y="0"/>
                        </a:moveTo>
                        <a:cubicBezTo>
                          <a:pt x="717577" y="0"/>
                          <a:pt x="878848" y="52773"/>
                          <a:pt x="1012626" y="143152"/>
                        </a:cubicBezTo>
                        <a:lnTo>
                          <a:pt x="1103597" y="218210"/>
                        </a:lnTo>
                        <a:lnTo>
                          <a:pt x="1077967" y="252075"/>
                        </a:lnTo>
                        <a:cubicBezTo>
                          <a:pt x="964994" y="372002"/>
                          <a:pt x="773677" y="450850"/>
                          <a:pt x="556680" y="450850"/>
                        </a:cubicBezTo>
                        <a:cubicBezTo>
                          <a:pt x="339684" y="450850"/>
                          <a:pt x="148367" y="372002"/>
                          <a:pt x="35394" y="252075"/>
                        </a:cubicBezTo>
                        <a:lnTo>
                          <a:pt x="0" y="205309"/>
                        </a:lnTo>
                        <a:lnTo>
                          <a:pt x="75335" y="143152"/>
                        </a:lnTo>
                        <a:cubicBezTo>
                          <a:pt x="209112" y="52773"/>
                          <a:pt x="370383" y="0"/>
                          <a:pt x="543980" y="0"/>
                        </a:cubicBezTo>
                        <a:close/>
                      </a:path>
                    </a:pathLst>
                  </a:custGeom>
                  <a:gradFill>
                    <a:gsLst>
                      <a:gs pos="24000">
                        <a:srgbClr val="0B93E7"/>
                      </a:gs>
                      <a:gs pos="100000">
                        <a:srgbClr val="06538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 defTabSz="685800"/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39" name="Circle: Hollow 35">
                  <a:extLst>
                    <a:ext uri="{FF2B5EF4-FFF2-40B4-BE49-F238E27FC236}">
                      <a16:creationId xmlns:a16="http://schemas.microsoft.com/office/drawing/2014/main" id="{9BF025D3-AA56-F14C-8E66-A7EC1A8BCA8A}"/>
                    </a:ext>
                  </a:extLst>
                </p:cNvPr>
                <p:cNvSpPr/>
                <p:nvPr/>
              </p:nvSpPr>
              <p:spPr>
                <a:xfrm>
                  <a:off x="6421565" y="2208297"/>
                  <a:ext cx="2154758" cy="2154758"/>
                </a:xfrm>
                <a:prstGeom prst="donut">
                  <a:avLst>
                    <a:gd name="adj" fmla="val 2170"/>
                  </a:avLst>
                </a:prstGeom>
                <a:solidFill>
                  <a:srgbClr val="06538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37" name="Graphic 50">
                <a:extLst>
                  <a:ext uri="{FF2B5EF4-FFF2-40B4-BE49-F238E27FC236}">
                    <a16:creationId xmlns:a16="http://schemas.microsoft.com/office/drawing/2014/main" id="{11D0914A-D00E-824F-9AF9-B837E0E6E85D}"/>
                  </a:ext>
                </a:extLst>
              </p:cNvPr>
              <p:cNvSpPr/>
              <p:nvPr/>
            </p:nvSpPr>
            <p:spPr>
              <a:xfrm>
                <a:off x="9972075" y="3076879"/>
                <a:ext cx="655444" cy="614444"/>
              </a:xfrm>
              <a:custGeom>
                <a:avLst/>
                <a:gdLst>
                  <a:gd name="connsiteX0" fmla="*/ 4832104 w 4876752"/>
                  <a:gd name="connsiteY0" fmla="*/ 2101477 h 4571690"/>
                  <a:gd name="connsiteX1" fmla="*/ 2936820 w 4876752"/>
                  <a:gd name="connsiteY1" fmla="*/ 206097 h 4571690"/>
                  <a:gd name="connsiteX2" fmla="*/ 1939933 w 4876752"/>
                  <a:gd name="connsiteY2" fmla="*/ 206097 h 4571690"/>
                  <a:gd name="connsiteX3" fmla="*/ 44648 w 4876752"/>
                  <a:gd name="connsiteY3" fmla="*/ 2101477 h 4571690"/>
                  <a:gd name="connsiteX4" fmla="*/ 44648 w 4876752"/>
                  <a:gd name="connsiteY4" fmla="*/ 2317028 h 4571690"/>
                  <a:gd name="connsiteX5" fmla="*/ 260104 w 4876752"/>
                  <a:gd name="connsiteY5" fmla="*/ 2317028 h 4571690"/>
                  <a:gd name="connsiteX6" fmla="*/ 380976 w 4876752"/>
                  <a:gd name="connsiteY6" fmla="*/ 2196156 h 4571690"/>
                  <a:gd name="connsiteX7" fmla="*/ 380976 w 4876752"/>
                  <a:gd name="connsiteY7" fmla="*/ 4133540 h 4571690"/>
                  <a:gd name="connsiteX8" fmla="*/ 819126 w 4876752"/>
                  <a:gd name="connsiteY8" fmla="*/ 4571691 h 4571690"/>
                  <a:gd name="connsiteX9" fmla="*/ 1581126 w 4876752"/>
                  <a:gd name="connsiteY9" fmla="*/ 4571691 h 4571690"/>
                  <a:gd name="connsiteX10" fmla="*/ 1676376 w 4876752"/>
                  <a:gd name="connsiteY10" fmla="*/ 4476441 h 4571690"/>
                  <a:gd name="connsiteX11" fmla="*/ 1676376 w 4876752"/>
                  <a:gd name="connsiteY11" fmla="*/ 3066740 h 4571690"/>
                  <a:gd name="connsiteX12" fmla="*/ 2152626 w 4876752"/>
                  <a:gd name="connsiteY12" fmla="*/ 2590490 h 4571690"/>
                  <a:gd name="connsiteX13" fmla="*/ 2724126 w 4876752"/>
                  <a:gd name="connsiteY13" fmla="*/ 2590490 h 4571690"/>
                  <a:gd name="connsiteX14" fmla="*/ 3200376 w 4876752"/>
                  <a:gd name="connsiteY14" fmla="*/ 3066740 h 4571690"/>
                  <a:gd name="connsiteX15" fmla="*/ 3200376 w 4876752"/>
                  <a:gd name="connsiteY15" fmla="*/ 4476441 h 4571690"/>
                  <a:gd name="connsiteX16" fmla="*/ 3295626 w 4876752"/>
                  <a:gd name="connsiteY16" fmla="*/ 4571691 h 4571690"/>
                  <a:gd name="connsiteX17" fmla="*/ 4057626 w 4876752"/>
                  <a:gd name="connsiteY17" fmla="*/ 4571691 h 4571690"/>
                  <a:gd name="connsiteX18" fmla="*/ 4495776 w 4876752"/>
                  <a:gd name="connsiteY18" fmla="*/ 4133540 h 4571690"/>
                  <a:gd name="connsiteX19" fmla="*/ 4495776 w 4876752"/>
                  <a:gd name="connsiteY19" fmla="*/ 2196156 h 4571690"/>
                  <a:gd name="connsiteX20" fmla="*/ 4616649 w 4876752"/>
                  <a:gd name="connsiteY20" fmla="*/ 2317028 h 4571690"/>
                  <a:gd name="connsiteX21" fmla="*/ 4724376 w 4876752"/>
                  <a:gd name="connsiteY21" fmla="*/ 2361700 h 4571690"/>
                  <a:gd name="connsiteX22" fmla="*/ 4832104 w 4876752"/>
                  <a:gd name="connsiteY22" fmla="*/ 2317028 h 4571690"/>
                  <a:gd name="connsiteX23" fmla="*/ 4832104 w 4876752"/>
                  <a:gd name="connsiteY23" fmla="*/ 2101477 h 4571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876752" h="4571690">
                    <a:moveTo>
                      <a:pt x="4832104" y="2101477"/>
                    </a:moveTo>
                    <a:lnTo>
                      <a:pt x="2936820" y="206097"/>
                    </a:lnTo>
                    <a:cubicBezTo>
                      <a:pt x="2661928" y="-68699"/>
                      <a:pt x="2214825" y="-68699"/>
                      <a:pt x="1939933" y="206097"/>
                    </a:cubicBezTo>
                    <a:lnTo>
                      <a:pt x="44648" y="2101477"/>
                    </a:lnTo>
                    <a:cubicBezTo>
                      <a:pt x="-14883" y="2161008"/>
                      <a:pt x="-14883" y="2257497"/>
                      <a:pt x="44648" y="2317028"/>
                    </a:cubicBezTo>
                    <a:cubicBezTo>
                      <a:pt x="104084" y="2376559"/>
                      <a:pt x="200668" y="2376559"/>
                      <a:pt x="260104" y="2317028"/>
                    </a:cubicBezTo>
                    <a:lnTo>
                      <a:pt x="380976" y="2196156"/>
                    </a:lnTo>
                    <a:lnTo>
                      <a:pt x="380976" y="4133540"/>
                    </a:lnTo>
                    <a:cubicBezTo>
                      <a:pt x="380976" y="4375523"/>
                      <a:pt x="577144" y="4571691"/>
                      <a:pt x="819126" y="4571691"/>
                    </a:cubicBezTo>
                    <a:lnTo>
                      <a:pt x="1581126" y="4571691"/>
                    </a:lnTo>
                    <a:cubicBezTo>
                      <a:pt x="1633733" y="4571691"/>
                      <a:pt x="1676376" y="4529047"/>
                      <a:pt x="1676376" y="4476441"/>
                    </a:cubicBezTo>
                    <a:lnTo>
                      <a:pt x="1676376" y="3066740"/>
                    </a:lnTo>
                    <a:cubicBezTo>
                      <a:pt x="1676376" y="2803717"/>
                      <a:pt x="1889603" y="2590490"/>
                      <a:pt x="2152626" y="2590490"/>
                    </a:cubicBezTo>
                    <a:lnTo>
                      <a:pt x="2724126" y="2590490"/>
                    </a:lnTo>
                    <a:cubicBezTo>
                      <a:pt x="2987150" y="2590490"/>
                      <a:pt x="3200376" y="2803717"/>
                      <a:pt x="3200376" y="3066740"/>
                    </a:cubicBezTo>
                    <a:lnTo>
                      <a:pt x="3200376" y="4476441"/>
                    </a:lnTo>
                    <a:cubicBezTo>
                      <a:pt x="3200376" y="4529047"/>
                      <a:pt x="3243020" y="4571691"/>
                      <a:pt x="3295626" y="4571691"/>
                    </a:cubicBezTo>
                    <a:lnTo>
                      <a:pt x="4057626" y="4571691"/>
                    </a:lnTo>
                    <a:cubicBezTo>
                      <a:pt x="4299609" y="4571691"/>
                      <a:pt x="4495776" y="4375523"/>
                      <a:pt x="4495776" y="4133540"/>
                    </a:cubicBezTo>
                    <a:lnTo>
                      <a:pt x="4495776" y="2196156"/>
                    </a:lnTo>
                    <a:lnTo>
                      <a:pt x="4616649" y="2317028"/>
                    </a:lnTo>
                    <a:cubicBezTo>
                      <a:pt x="4646367" y="2346746"/>
                      <a:pt x="4685419" y="2361700"/>
                      <a:pt x="4724376" y="2361700"/>
                    </a:cubicBezTo>
                    <a:cubicBezTo>
                      <a:pt x="4763334" y="2361700"/>
                      <a:pt x="4802386" y="2346746"/>
                      <a:pt x="4832104" y="2317028"/>
                    </a:cubicBezTo>
                    <a:cubicBezTo>
                      <a:pt x="4891635" y="2257497"/>
                      <a:pt x="4891635" y="2161008"/>
                      <a:pt x="4832104" y="210147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</p:spPr>
            <p:txBody>
              <a:bodyPr rtlCol="0" anchor="ctr"/>
              <a:lstStyle/>
              <a:p>
                <a:pPr defTabSz="685800"/>
                <a:endParaRPr lang="en-US" sz="1050"/>
              </a:p>
            </p:txBody>
          </p: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39985E4-BF47-CB43-9C1C-C2EFCCAEC454}"/>
                </a:ext>
              </a:extLst>
            </p:cNvPr>
            <p:cNvSpPr/>
            <p:nvPr/>
          </p:nvSpPr>
          <p:spPr>
            <a:xfrm>
              <a:off x="9434624" y="2398728"/>
              <a:ext cx="1321303" cy="32515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800"/>
              <a:r>
                <a:rPr lang="en-IN" sz="1050" b="1" dirty="0">
                  <a:solidFill>
                    <a:srgbClr val="0867A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DGGS Client</a:t>
              </a:r>
              <a:endParaRPr lang="en-US" sz="1050" b="1" dirty="0">
                <a:solidFill>
                  <a:srgbClr val="0867A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9" name="Oval 128">
            <a:extLst>
              <a:ext uri="{FF2B5EF4-FFF2-40B4-BE49-F238E27FC236}">
                <a16:creationId xmlns:a16="http://schemas.microsoft.com/office/drawing/2014/main" id="{99EB9E58-B5C4-F34E-9F0B-ADA57AC7B55D}"/>
              </a:ext>
            </a:extLst>
          </p:cNvPr>
          <p:cNvSpPr/>
          <p:nvPr/>
        </p:nvSpPr>
        <p:spPr>
          <a:xfrm>
            <a:off x="2318842" y="1841553"/>
            <a:ext cx="35219" cy="18395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8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41F352B3-E8FA-9844-9E0F-377F2140148D}"/>
              </a:ext>
            </a:extLst>
          </p:cNvPr>
          <p:cNvSpPr/>
          <p:nvPr/>
        </p:nvSpPr>
        <p:spPr>
          <a:xfrm>
            <a:off x="4454467" y="1832949"/>
            <a:ext cx="35219" cy="18395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8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0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138F92D9-A5CD-0D4B-9632-65E1AB24A086}"/>
              </a:ext>
            </a:extLst>
          </p:cNvPr>
          <p:cNvSpPr/>
          <p:nvPr/>
        </p:nvSpPr>
        <p:spPr>
          <a:xfrm>
            <a:off x="6558100" y="1832949"/>
            <a:ext cx="35219" cy="183953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38000"/>
                </a:schemeClr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IN" sz="10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9D77FE4-9384-4BC9-A235-81B82AAFD718}"/>
              </a:ext>
            </a:extLst>
          </p:cNvPr>
          <p:cNvGrpSpPr/>
          <p:nvPr/>
        </p:nvGrpSpPr>
        <p:grpSpPr>
          <a:xfrm>
            <a:off x="4662565" y="673945"/>
            <a:ext cx="1620000" cy="4403506"/>
            <a:chOff x="6216753" y="898593"/>
            <a:chExt cx="2160000" cy="5871342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55ED33E9-D127-8948-B11C-1A9B0FBD50E9}"/>
                </a:ext>
              </a:extLst>
            </p:cNvPr>
            <p:cNvSpPr txBox="1"/>
            <p:nvPr/>
          </p:nvSpPr>
          <p:spPr>
            <a:xfrm>
              <a:off x="6216753" y="2768840"/>
              <a:ext cx="2160000" cy="4001095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Implemented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Linked Data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approach with an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RDF data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store. Very successful, results feeding into GeoSPARQL revision. Vector data for Australia’s Level 1 Statistical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Meshblocks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Hydrological Catchments were converted to DGGS RDF data with the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DGGS </a:t>
              </a:r>
              <a:r>
                <a:rPr lang="en-US" sz="900" b="1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ZoneID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the predicate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(i.e., primary index) for the data. </a:t>
              </a:r>
            </a:p>
            <a:p>
              <a:pPr defTabSz="685800">
                <a:defRPr/>
              </a:pPr>
              <a:endParaRPr lang="en-US" sz="9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OGC API - Features end-point presented this data as either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 LD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using the DGGS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ZoneID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the only representation of geometry, or as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GeoJSON</a:t>
              </a:r>
            </a:p>
          </p:txBody>
        </p: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6E4D66E8-BA84-A445-AB48-68A70FA84908}"/>
                </a:ext>
              </a:extLst>
            </p:cNvPr>
            <p:cNvGrpSpPr/>
            <p:nvPr/>
          </p:nvGrpSpPr>
          <p:grpSpPr>
            <a:xfrm>
              <a:off x="6585791" y="898593"/>
              <a:ext cx="1421902" cy="1421902"/>
              <a:chOff x="6420284" y="2217822"/>
              <a:chExt cx="2154760" cy="2154758"/>
            </a:xfrm>
          </p:grpSpPr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AE5691E3-D611-B142-8BC3-A2B88B819304}"/>
                  </a:ext>
                </a:extLst>
              </p:cNvPr>
              <p:cNvGrpSpPr/>
              <p:nvPr/>
            </p:nvGrpSpPr>
            <p:grpSpPr>
              <a:xfrm>
                <a:off x="6420284" y="2217822"/>
                <a:ext cx="2154760" cy="2154758"/>
                <a:chOff x="6411790" y="2208297"/>
                <a:chExt cx="2154760" cy="215475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2CCB3649-B067-A540-9C52-6D4B072A146B}"/>
                    </a:ext>
                  </a:extLst>
                </p:cNvPr>
                <p:cNvGrpSpPr/>
                <p:nvPr/>
              </p:nvGrpSpPr>
              <p:grpSpPr>
                <a:xfrm>
                  <a:off x="6650572" y="2447476"/>
                  <a:ext cx="1676399" cy="1676400"/>
                  <a:chOff x="6642101" y="2447476"/>
                  <a:chExt cx="1676399" cy="1676400"/>
                </a:xfrm>
              </p:grpSpPr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537FEDD1-6BF4-744E-B2AF-7DA96FEC640B}"/>
                      </a:ext>
                    </a:extLst>
                  </p:cNvPr>
                  <p:cNvSpPr/>
                  <p:nvPr/>
                </p:nvSpPr>
                <p:spPr>
                  <a:xfrm>
                    <a:off x="6642101" y="2447476"/>
                    <a:ext cx="1676399" cy="1676400"/>
                  </a:xfrm>
                  <a:prstGeom prst="ellipse">
                    <a:avLst/>
                  </a:prstGeom>
                  <a:gradFill>
                    <a:gsLst>
                      <a:gs pos="24000">
                        <a:srgbClr val="88DFD9"/>
                      </a:gs>
                      <a:gs pos="100000">
                        <a:srgbClr val="71B9B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28" name="Freeform: Shape 4">
                    <a:extLst>
                      <a:ext uri="{FF2B5EF4-FFF2-40B4-BE49-F238E27FC236}">
                        <a16:creationId xmlns:a16="http://schemas.microsoft.com/office/drawing/2014/main" id="{2D864E0E-7D86-104F-ADD3-940EC1A4547D}"/>
                      </a:ext>
                    </a:extLst>
                  </p:cNvPr>
                  <p:cNvSpPr/>
                  <p:nvPr/>
                </p:nvSpPr>
                <p:spPr>
                  <a:xfrm>
                    <a:off x="6936321" y="2447476"/>
                    <a:ext cx="1103597" cy="450850"/>
                  </a:xfrm>
                  <a:custGeom>
                    <a:avLst/>
                    <a:gdLst>
                      <a:gd name="connsiteX0" fmla="*/ 543980 w 1103597"/>
                      <a:gd name="connsiteY0" fmla="*/ 0 h 450850"/>
                      <a:gd name="connsiteX1" fmla="*/ 1012626 w 1103597"/>
                      <a:gd name="connsiteY1" fmla="*/ 143152 h 450850"/>
                      <a:gd name="connsiteX2" fmla="*/ 1103597 w 1103597"/>
                      <a:gd name="connsiteY2" fmla="*/ 218210 h 450850"/>
                      <a:gd name="connsiteX3" fmla="*/ 1077967 w 1103597"/>
                      <a:gd name="connsiteY3" fmla="*/ 252075 h 450850"/>
                      <a:gd name="connsiteX4" fmla="*/ 556680 w 1103597"/>
                      <a:gd name="connsiteY4" fmla="*/ 450850 h 450850"/>
                      <a:gd name="connsiteX5" fmla="*/ 35394 w 1103597"/>
                      <a:gd name="connsiteY5" fmla="*/ 252075 h 450850"/>
                      <a:gd name="connsiteX6" fmla="*/ 0 w 1103597"/>
                      <a:gd name="connsiteY6" fmla="*/ 205309 h 450850"/>
                      <a:gd name="connsiteX7" fmla="*/ 75335 w 1103597"/>
                      <a:gd name="connsiteY7" fmla="*/ 143152 h 450850"/>
                      <a:gd name="connsiteX8" fmla="*/ 543980 w 1103597"/>
                      <a:gd name="connsiteY8" fmla="*/ 0 h 450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3597" h="450850">
                        <a:moveTo>
                          <a:pt x="543980" y="0"/>
                        </a:moveTo>
                        <a:cubicBezTo>
                          <a:pt x="717577" y="0"/>
                          <a:pt x="878848" y="52773"/>
                          <a:pt x="1012626" y="143152"/>
                        </a:cubicBezTo>
                        <a:lnTo>
                          <a:pt x="1103597" y="218210"/>
                        </a:lnTo>
                        <a:lnTo>
                          <a:pt x="1077967" y="252075"/>
                        </a:lnTo>
                        <a:cubicBezTo>
                          <a:pt x="964994" y="372002"/>
                          <a:pt x="773677" y="450850"/>
                          <a:pt x="556680" y="450850"/>
                        </a:cubicBezTo>
                        <a:cubicBezTo>
                          <a:pt x="339684" y="450850"/>
                          <a:pt x="148367" y="372002"/>
                          <a:pt x="35394" y="252075"/>
                        </a:cubicBezTo>
                        <a:lnTo>
                          <a:pt x="0" y="205309"/>
                        </a:lnTo>
                        <a:lnTo>
                          <a:pt x="75335" y="143152"/>
                        </a:lnTo>
                        <a:cubicBezTo>
                          <a:pt x="209112" y="52773"/>
                          <a:pt x="370383" y="0"/>
                          <a:pt x="543980" y="0"/>
                        </a:cubicBezTo>
                        <a:close/>
                      </a:path>
                    </a:pathLst>
                  </a:custGeom>
                  <a:gradFill>
                    <a:gsLst>
                      <a:gs pos="24000">
                        <a:srgbClr val="7BCAC5"/>
                      </a:gs>
                      <a:gs pos="100000">
                        <a:srgbClr val="5D9894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 defTabSz="685800"/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26" name="Circle: Hollow 7">
                  <a:extLst>
                    <a:ext uri="{FF2B5EF4-FFF2-40B4-BE49-F238E27FC236}">
                      <a16:creationId xmlns:a16="http://schemas.microsoft.com/office/drawing/2014/main" id="{64FB94A7-531D-AA43-90FC-5CF7232FB704}"/>
                    </a:ext>
                  </a:extLst>
                </p:cNvPr>
                <p:cNvSpPr/>
                <p:nvPr/>
              </p:nvSpPr>
              <p:spPr>
                <a:xfrm>
                  <a:off x="6411790" y="2208297"/>
                  <a:ext cx="2154760" cy="2154758"/>
                </a:xfrm>
                <a:prstGeom prst="donut">
                  <a:avLst>
                    <a:gd name="adj" fmla="val 2170"/>
                  </a:avLst>
                </a:prstGeom>
                <a:solidFill>
                  <a:srgbClr val="7BCA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22" name="Freeform: Shape 49">
                <a:extLst>
                  <a:ext uri="{FF2B5EF4-FFF2-40B4-BE49-F238E27FC236}">
                    <a16:creationId xmlns:a16="http://schemas.microsoft.com/office/drawing/2014/main" id="{3A6017F8-5E8C-3B45-A380-F5CE370CEC6A}"/>
                  </a:ext>
                </a:extLst>
              </p:cNvPr>
              <p:cNvSpPr/>
              <p:nvPr/>
            </p:nvSpPr>
            <p:spPr>
              <a:xfrm>
                <a:off x="7159438" y="3046274"/>
                <a:ext cx="675654" cy="675654"/>
              </a:xfrm>
              <a:custGeom>
                <a:avLst/>
                <a:gdLst>
                  <a:gd name="connsiteX0" fmla="*/ 368816 w 465108"/>
                  <a:gd name="connsiteY0" fmla="*/ 136262 h 465108"/>
                  <a:gd name="connsiteX1" fmla="*/ 423321 w 465108"/>
                  <a:gd name="connsiteY1" fmla="*/ 136262 h 465108"/>
                  <a:gd name="connsiteX2" fmla="*/ 436947 w 465108"/>
                  <a:gd name="connsiteY2" fmla="*/ 149888 h 465108"/>
                  <a:gd name="connsiteX3" fmla="*/ 436947 w 465108"/>
                  <a:gd name="connsiteY3" fmla="*/ 437856 h 465108"/>
                  <a:gd name="connsiteX4" fmla="*/ 451482 w 465108"/>
                  <a:gd name="connsiteY4" fmla="*/ 437856 h 465108"/>
                  <a:gd name="connsiteX5" fmla="*/ 465108 w 465108"/>
                  <a:gd name="connsiteY5" fmla="*/ 451482 h 465108"/>
                  <a:gd name="connsiteX6" fmla="*/ 451482 w 465108"/>
                  <a:gd name="connsiteY6" fmla="*/ 465108 h 465108"/>
                  <a:gd name="connsiteX7" fmla="*/ 13626 w 465108"/>
                  <a:gd name="connsiteY7" fmla="*/ 465108 h 465108"/>
                  <a:gd name="connsiteX8" fmla="*/ 0 w 465108"/>
                  <a:gd name="connsiteY8" fmla="*/ 451482 h 465108"/>
                  <a:gd name="connsiteX9" fmla="*/ 13626 w 465108"/>
                  <a:gd name="connsiteY9" fmla="*/ 437856 h 465108"/>
                  <a:gd name="connsiteX10" fmla="*/ 28161 w 465108"/>
                  <a:gd name="connsiteY10" fmla="*/ 437856 h 465108"/>
                  <a:gd name="connsiteX11" fmla="*/ 28161 w 465108"/>
                  <a:gd name="connsiteY11" fmla="*/ 286151 h 465108"/>
                  <a:gd name="connsiteX12" fmla="*/ 41787 w 465108"/>
                  <a:gd name="connsiteY12" fmla="*/ 272524 h 465108"/>
                  <a:gd name="connsiteX13" fmla="*/ 96292 w 465108"/>
                  <a:gd name="connsiteY13" fmla="*/ 272524 h 465108"/>
                  <a:gd name="connsiteX14" fmla="*/ 109918 w 465108"/>
                  <a:gd name="connsiteY14" fmla="*/ 286151 h 465108"/>
                  <a:gd name="connsiteX15" fmla="*/ 109918 w 465108"/>
                  <a:gd name="connsiteY15" fmla="*/ 437856 h 465108"/>
                  <a:gd name="connsiteX16" fmla="*/ 137171 w 465108"/>
                  <a:gd name="connsiteY16" fmla="*/ 437856 h 465108"/>
                  <a:gd name="connsiteX17" fmla="*/ 137171 w 465108"/>
                  <a:gd name="connsiteY17" fmla="*/ 340655 h 465108"/>
                  <a:gd name="connsiteX18" fmla="*/ 150797 w 465108"/>
                  <a:gd name="connsiteY18" fmla="*/ 327029 h 465108"/>
                  <a:gd name="connsiteX19" fmla="*/ 205302 w 465108"/>
                  <a:gd name="connsiteY19" fmla="*/ 327029 h 465108"/>
                  <a:gd name="connsiteX20" fmla="*/ 218928 w 465108"/>
                  <a:gd name="connsiteY20" fmla="*/ 340655 h 465108"/>
                  <a:gd name="connsiteX21" fmla="*/ 218928 w 465108"/>
                  <a:gd name="connsiteY21" fmla="*/ 437856 h 465108"/>
                  <a:gd name="connsiteX22" fmla="*/ 246180 w 465108"/>
                  <a:gd name="connsiteY22" fmla="*/ 437856 h 465108"/>
                  <a:gd name="connsiteX23" fmla="*/ 246180 w 465108"/>
                  <a:gd name="connsiteY23" fmla="*/ 231646 h 465108"/>
                  <a:gd name="connsiteX24" fmla="*/ 259807 w 465108"/>
                  <a:gd name="connsiteY24" fmla="*/ 218019 h 465108"/>
                  <a:gd name="connsiteX25" fmla="*/ 314312 w 465108"/>
                  <a:gd name="connsiteY25" fmla="*/ 218019 h 465108"/>
                  <a:gd name="connsiteX26" fmla="*/ 327938 w 465108"/>
                  <a:gd name="connsiteY26" fmla="*/ 231646 h 465108"/>
                  <a:gd name="connsiteX27" fmla="*/ 327938 w 465108"/>
                  <a:gd name="connsiteY27" fmla="*/ 437856 h 465108"/>
                  <a:gd name="connsiteX28" fmla="*/ 355190 w 465108"/>
                  <a:gd name="connsiteY28" fmla="*/ 437856 h 465108"/>
                  <a:gd name="connsiteX29" fmla="*/ 355190 w 465108"/>
                  <a:gd name="connsiteY29" fmla="*/ 149888 h 465108"/>
                  <a:gd name="connsiteX30" fmla="*/ 368816 w 465108"/>
                  <a:gd name="connsiteY30" fmla="*/ 136262 h 465108"/>
                  <a:gd name="connsiteX31" fmla="*/ 396069 w 465108"/>
                  <a:gd name="connsiteY31" fmla="*/ 0 h 465108"/>
                  <a:gd name="connsiteX32" fmla="*/ 436947 w 465108"/>
                  <a:gd name="connsiteY32" fmla="*/ 40879 h 465108"/>
                  <a:gd name="connsiteX33" fmla="*/ 396069 w 465108"/>
                  <a:gd name="connsiteY33" fmla="*/ 81757 h 465108"/>
                  <a:gd name="connsiteX34" fmla="*/ 373440 w 465108"/>
                  <a:gd name="connsiteY34" fmla="*/ 74880 h 465108"/>
                  <a:gd name="connsiteX35" fmla="*/ 325897 w 465108"/>
                  <a:gd name="connsiteY35" fmla="*/ 110529 h 465108"/>
                  <a:gd name="connsiteX36" fmla="*/ 327938 w 465108"/>
                  <a:gd name="connsiteY36" fmla="*/ 122636 h 465108"/>
                  <a:gd name="connsiteX37" fmla="*/ 287059 w 465108"/>
                  <a:gd name="connsiteY37" fmla="*/ 163515 h 465108"/>
                  <a:gd name="connsiteX38" fmla="*/ 269548 w 465108"/>
                  <a:gd name="connsiteY38" fmla="*/ 159416 h 465108"/>
                  <a:gd name="connsiteX39" fmla="*/ 214829 w 465108"/>
                  <a:gd name="connsiteY39" fmla="*/ 214134 h 465108"/>
                  <a:gd name="connsiteX40" fmla="*/ 218928 w 465108"/>
                  <a:gd name="connsiteY40" fmla="*/ 231646 h 465108"/>
                  <a:gd name="connsiteX41" fmla="*/ 178049 w 465108"/>
                  <a:gd name="connsiteY41" fmla="*/ 272524 h 465108"/>
                  <a:gd name="connsiteX42" fmla="*/ 137171 w 465108"/>
                  <a:gd name="connsiteY42" fmla="*/ 231646 h 465108"/>
                  <a:gd name="connsiteX43" fmla="*/ 137671 w 465108"/>
                  <a:gd name="connsiteY43" fmla="*/ 226692 h 465108"/>
                  <a:gd name="connsiteX44" fmla="*/ 97335 w 465108"/>
                  <a:gd name="connsiteY44" fmla="*/ 206526 h 465108"/>
                  <a:gd name="connsiteX45" fmla="*/ 69040 w 465108"/>
                  <a:gd name="connsiteY45" fmla="*/ 218019 h 465108"/>
                  <a:gd name="connsiteX46" fmla="*/ 28161 w 465108"/>
                  <a:gd name="connsiteY46" fmla="*/ 177141 h 465108"/>
                  <a:gd name="connsiteX47" fmla="*/ 69040 w 465108"/>
                  <a:gd name="connsiteY47" fmla="*/ 136262 h 465108"/>
                  <a:gd name="connsiteX48" fmla="*/ 109918 w 465108"/>
                  <a:gd name="connsiteY48" fmla="*/ 177141 h 465108"/>
                  <a:gd name="connsiteX49" fmla="*/ 109418 w 465108"/>
                  <a:gd name="connsiteY49" fmla="*/ 182094 h 465108"/>
                  <a:gd name="connsiteX50" fmla="*/ 149754 w 465108"/>
                  <a:gd name="connsiteY50" fmla="*/ 202260 h 465108"/>
                  <a:gd name="connsiteX51" fmla="*/ 178049 w 465108"/>
                  <a:gd name="connsiteY51" fmla="*/ 190767 h 465108"/>
                  <a:gd name="connsiteX52" fmla="*/ 195561 w 465108"/>
                  <a:gd name="connsiteY52" fmla="*/ 194866 h 465108"/>
                  <a:gd name="connsiteX53" fmla="*/ 250279 w 465108"/>
                  <a:gd name="connsiteY53" fmla="*/ 140147 h 465108"/>
                  <a:gd name="connsiteX54" fmla="*/ 246180 w 465108"/>
                  <a:gd name="connsiteY54" fmla="*/ 122636 h 465108"/>
                  <a:gd name="connsiteX55" fmla="*/ 287059 w 465108"/>
                  <a:gd name="connsiteY55" fmla="*/ 81757 h 465108"/>
                  <a:gd name="connsiteX56" fmla="*/ 309688 w 465108"/>
                  <a:gd name="connsiteY56" fmla="*/ 88634 h 465108"/>
                  <a:gd name="connsiteX57" fmla="*/ 357230 w 465108"/>
                  <a:gd name="connsiteY57" fmla="*/ 52986 h 465108"/>
                  <a:gd name="connsiteX58" fmla="*/ 355190 w 465108"/>
                  <a:gd name="connsiteY58" fmla="*/ 40879 h 465108"/>
                  <a:gd name="connsiteX59" fmla="*/ 396069 w 465108"/>
                  <a:gd name="connsiteY59" fmla="*/ 0 h 46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465108" h="465108">
                    <a:moveTo>
                      <a:pt x="368816" y="136262"/>
                    </a:moveTo>
                    <a:lnTo>
                      <a:pt x="423321" y="136262"/>
                    </a:lnTo>
                    <a:cubicBezTo>
                      <a:pt x="430851" y="136262"/>
                      <a:pt x="436947" y="142358"/>
                      <a:pt x="436947" y="149888"/>
                    </a:cubicBezTo>
                    <a:lnTo>
                      <a:pt x="436947" y="437856"/>
                    </a:lnTo>
                    <a:lnTo>
                      <a:pt x="451482" y="437856"/>
                    </a:lnTo>
                    <a:cubicBezTo>
                      <a:pt x="459012" y="437856"/>
                      <a:pt x="465108" y="443952"/>
                      <a:pt x="465108" y="451482"/>
                    </a:cubicBezTo>
                    <a:cubicBezTo>
                      <a:pt x="465108" y="459012"/>
                      <a:pt x="459012" y="465108"/>
                      <a:pt x="451482" y="465108"/>
                    </a:cubicBezTo>
                    <a:lnTo>
                      <a:pt x="13626" y="465108"/>
                    </a:lnTo>
                    <a:cubicBezTo>
                      <a:pt x="6096" y="465108"/>
                      <a:pt x="0" y="459012"/>
                      <a:pt x="0" y="451482"/>
                    </a:cubicBezTo>
                    <a:cubicBezTo>
                      <a:pt x="0" y="443952"/>
                      <a:pt x="6096" y="437856"/>
                      <a:pt x="13626" y="437856"/>
                    </a:cubicBezTo>
                    <a:lnTo>
                      <a:pt x="28161" y="437856"/>
                    </a:lnTo>
                    <a:lnTo>
                      <a:pt x="28161" y="286151"/>
                    </a:lnTo>
                    <a:cubicBezTo>
                      <a:pt x="28161" y="278621"/>
                      <a:pt x="34257" y="272524"/>
                      <a:pt x="41787" y="272524"/>
                    </a:cubicBezTo>
                    <a:lnTo>
                      <a:pt x="96292" y="272524"/>
                    </a:lnTo>
                    <a:cubicBezTo>
                      <a:pt x="103822" y="272524"/>
                      <a:pt x="109918" y="278621"/>
                      <a:pt x="109918" y="286151"/>
                    </a:cubicBezTo>
                    <a:lnTo>
                      <a:pt x="109918" y="437856"/>
                    </a:lnTo>
                    <a:lnTo>
                      <a:pt x="137171" y="437856"/>
                    </a:lnTo>
                    <a:lnTo>
                      <a:pt x="137171" y="340655"/>
                    </a:lnTo>
                    <a:cubicBezTo>
                      <a:pt x="137171" y="333126"/>
                      <a:pt x="143267" y="327029"/>
                      <a:pt x="150797" y="327029"/>
                    </a:cubicBezTo>
                    <a:lnTo>
                      <a:pt x="205302" y="327029"/>
                    </a:lnTo>
                    <a:cubicBezTo>
                      <a:pt x="212832" y="327029"/>
                      <a:pt x="218928" y="333126"/>
                      <a:pt x="218928" y="340655"/>
                    </a:cubicBezTo>
                    <a:lnTo>
                      <a:pt x="218928" y="437856"/>
                    </a:lnTo>
                    <a:lnTo>
                      <a:pt x="246180" y="437856"/>
                    </a:lnTo>
                    <a:lnTo>
                      <a:pt x="246180" y="231646"/>
                    </a:lnTo>
                    <a:cubicBezTo>
                      <a:pt x="246180" y="224116"/>
                      <a:pt x="252277" y="218019"/>
                      <a:pt x="259807" y="218019"/>
                    </a:cubicBezTo>
                    <a:lnTo>
                      <a:pt x="314312" y="218019"/>
                    </a:lnTo>
                    <a:cubicBezTo>
                      <a:pt x="321841" y="218019"/>
                      <a:pt x="327938" y="224116"/>
                      <a:pt x="327938" y="231646"/>
                    </a:cubicBezTo>
                    <a:lnTo>
                      <a:pt x="327938" y="437856"/>
                    </a:lnTo>
                    <a:lnTo>
                      <a:pt x="355190" y="437856"/>
                    </a:lnTo>
                    <a:lnTo>
                      <a:pt x="355190" y="149888"/>
                    </a:lnTo>
                    <a:cubicBezTo>
                      <a:pt x="355190" y="142358"/>
                      <a:pt x="361287" y="136262"/>
                      <a:pt x="368816" y="136262"/>
                    </a:cubicBezTo>
                    <a:close/>
                    <a:moveTo>
                      <a:pt x="396069" y="0"/>
                    </a:moveTo>
                    <a:cubicBezTo>
                      <a:pt x="418609" y="0"/>
                      <a:pt x="436947" y="18339"/>
                      <a:pt x="436947" y="40879"/>
                    </a:cubicBezTo>
                    <a:cubicBezTo>
                      <a:pt x="436947" y="63419"/>
                      <a:pt x="418609" y="81757"/>
                      <a:pt x="396069" y="81757"/>
                    </a:cubicBezTo>
                    <a:cubicBezTo>
                      <a:pt x="387701" y="81757"/>
                      <a:pt x="379926" y="79213"/>
                      <a:pt x="373440" y="74880"/>
                    </a:cubicBezTo>
                    <a:lnTo>
                      <a:pt x="325897" y="110529"/>
                    </a:lnTo>
                    <a:cubicBezTo>
                      <a:pt x="327104" y="114378"/>
                      <a:pt x="327938" y="118392"/>
                      <a:pt x="327938" y="122636"/>
                    </a:cubicBezTo>
                    <a:cubicBezTo>
                      <a:pt x="327938" y="145176"/>
                      <a:pt x="309599" y="163515"/>
                      <a:pt x="287059" y="163515"/>
                    </a:cubicBezTo>
                    <a:cubicBezTo>
                      <a:pt x="280767" y="163515"/>
                      <a:pt x="274877" y="161968"/>
                      <a:pt x="269548" y="159416"/>
                    </a:cubicBezTo>
                    <a:lnTo>
                      <a:pt x="214829" y="214134"/>
                    </a:lnTo>
                    <a:cubicBezTo>
                      <a:pt x="217381" y="219464"/>
                      <a:pt x="218928" y="225354"/>
                      <a:pt x="218928" y="231646"/>
                    </a:cubicBezTo>
                    <a:cubicBezTo>
                      <a:pt x="218928" y="254186"/>
                      <a:pt x="200590" y="272524"/>
                      <a:pt x="178049" y="272524"/>
                    </a:cubicBezTo>
                    <a:cubicBezTo>
                      <a:pt x="155510" y="272524"/>
                      <a:pt x="137171" y="254186"/>
                      <a:pt x="137171" y="231646"/>
                    </a:cubicBezTo>
                    <a:cubicBezTo>
                      <a:pt x="137171" y="229950"/>
                      <a:pt x="137469" y="228334"/>
                      <a:pt x="137671" y="226692"/>
                    </a:cubicBezTo>
                    <a:lnTo>
                      <a:pt x="97335" y="206526"/>
                    </a:lnTo>
                    <a:cubicBezTo>
                      <a:pt x="89983" y="213609"/>
                      <a:pt x="80033" y="218019"/>
                      <a:pt x="69040" y="218019"/>
                    </a:cubicBezTo>
                    <a:cubicBezTo>
                      <a:pt x="46500" y="218019"/>
                      <a:pt x="28161" y="199681"/>
                      <a:pt x="28161" y="177141"/>
                    </a:cubicBezTo>
                    <a:cubicBezTo>
                      <a:pt x="28161" y="154601"/>
                      <a:pt x="46500" y="136262"/>
                      <a:pt x="69040" y="136262"/>
                    </a:cubicBezTo>
                    <a:cubicBezTo>
                      <a:pt x="91580" y="136262"/>
                      <a:pt x="109918" y="154601"/>
                      <a:pt x="109918" y="177141"/>
                    </a:cubicBezTo>
                    <a:cubicBezTo>
                      <a:pt x="109918" y="178837"/>
                      <a:pt x="109620" y="180452"/>
                      <a:pt x="109418" y="182094"/>
                    </a:cubicBezTo>
                    <a:lnTo>
                      <a:pt x="149754" y="202260"/>
                    </a:lnTo>
                    <a:cubicBezTo>
                      <a:pt x="157106" y="195177"/>
                      <a:pt x="167056" y="190767"/>
                      <a:pt x="178049" y="190767"/>
                    </a:cubicBezTo>
                    <a:cubicBezTo>
                      <a:pt x="184341" y="190767"/>
                      <a:pt x="190231" y="192314"/>
                      <a:pt x="195561" y="194866"/>
                    </a:cubicBezTo>
                    <a:lnTo>
                      <a:pt x="250279" y="140147"/>
                    </a:lnTo>
                    <a:cubicBezTo>
                      <a:pt x="247727" y="134818"/>
                      <a:pt x="246180" y="128928"/>
                      <a:pt x="246180" y="122636"/>
                    </a:cubicBezTo>
                    <a:cubicBezTo>
                      <a:pt x="246180" y="100096"/>
                      <a:pt x="264520" y="81757"/>
                      <a:pt x="287059" y="81757"/>
                    </a:cubicBezTo>
                    <a:cubicBezTo>
                      <a:pt x="295426" y="81757"/>
                      <a:pt x="303202" y="84302"/>
                      <a:pt x="309688" y="88634"/>
                    </a:cubicBezTo>
                    <a:lnTo>
                      <a:pt x="357230" y="52986"/>
                    </a:lnTo>
                    <a:cubicBezTo>
                      <a:pt x="356024" y="49136"/>
                      <a:pt x="355190" y="45123"/>
                      <a:pt x="355190" y="40879"/>
                    </a:cubicBezTo>
                    <a:cubicBezTo>
                      <a:pt x="355190" y="18339"/>
                      <a:pt x="373529" y="0"/>
                      <a:pt x="39606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6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defTabSz="685800"/>
                <a:endParaRPr lang="en-US" sz="1050"/>
              </a:p>
            </p:txBody>
          </p:sp>
        </p:grp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DA60E8A-BA87-6D4B-810C-A87D6EFA080A}"/>
                </a:ext>
              </a:extLst>
            </p:cNvPr>
            <p:cNvSpPr/>
            <p:nvPr/>
          </p:nvSpPr>
          <p:spPr>
            <a:xfrm>
              <a:off x="6390309" y="2392027"/>
              <a:ext cx="1812891" cy="3385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800"/>
              <a:r>
                <a:rPr lang="en-IN" sz="1050" b="1" dirty="0">
                  <a:solidFill>
                    <a:srgbClr val="7BCA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OGC API-Features</a:t>
              </a:r>
              <a:endParaRPr lang="en-US" sz="1050" b="1" dirty="0">
                <a:solidFill>
                  <a:srgbClr val="7BCAC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A182BF-ADD7-4A62-BF72-48231A7C57FF}"/>
              </a:ext>
            </a:extLst>
          </p:cNvPr>
          <p:cNvGrpSpPr/>
          <p:nvPr/>
        </p:nvGrpSpPr>
        <p:grpSpPr>
          <a:xfrm>
            <a:off x="2634878" y="673945"/>
            <a:ext cx="1620000" cy="4382988"/>
            <a:chOff x="3513170" y="898593"/>
            <a:chExt cx="2160000" cy="5843984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22ECE40-2A98-C24C-B58C-DACFD341435C}"/>
                </a:ext>
              </a:extLst>
            </p:cNvPr>
            <p:cNvSpPr txBox="1"/>
            <p:nvPr/>
          </p:nvSpPr>
          <p:spPr>
            <a:xfrm>
              <a:off x="3513170" y="2768840"/>
              <a:ext cx="2160000" cy="3973737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Geoserver implementation of OGC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API-Processes</a:t>
              </a:r>
            </a:p>
            <a:p>
              <a:pPr defTabSz="685800">
                <a:spcBef>
                  <a:spcPts val="450"/>
                </a:spcBef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wrapper library was created to deliver both H3 and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rHEALPix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as virtual vector  layers.</a:t>
              </a:r>
            </a:p>
            <a:p>
              <a:pPr defTabSz="685800">
                <a:spcBef>
                  <a:spcPts val="450"/>
                </a:spcBef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 of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Geoserver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functionality provided to DGGS.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Allowed exposing WMS and WFS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 clients as a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BONUS</a:t>
              </a:r>
            </a:p>
            <a:p>
              <a:pPr defTabSz="685800">
                <a:spcBef>
                  <a:spcPts val="450"/>
                </a:spcBef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Attached to a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 DGGS Datastore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with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ZoneID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as primary index for Sentinel-2 pixel in a </a:t>
              </a:r>
              <a:b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No-SQL DB.</a:t>
              </a:r>
            </a:p>
            <a:p>
              <a:pPr defTabSz="685800">
                <a:spcBef>
                  <a:spcPts val="450"/>
                </a:spcBef>
                <a:defRPr/>
              </a:pP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roved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very fast 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both Sentinel-2 data, statistics, and index calculations.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0D7143A-6A0F-D34B-961A-160D784B252D}"/>
                </a:ext>
              </a:extLst>
            </p:cNvPr>
            <p:cNvSpPr/>
            <p:nvPr/>
          </p:nvSpPr>
          <p:spPr>
            <a:xfrm>
              <a:off x="3610850" y="2383825"/>
              <a:ext cx="1964640" cy="3385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800"/>
              <a:r>
                <a:rPr lang="en-IN" sz="1050" b="1" dirty="0">
                  <a:solidFill>
                    <a:srgbClr val="FEC3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OGC API-Processes</a:t>
              </a:r>
              <a:endParaRPr lang="en-US" sz="1050" b="1" dirty="0">
                <a:solidFill>
                  <a:srgbClr val="FEC3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E4735AE-1A81-1C44-A630-805976F22CE8}"/>
                </a:ext>
              </a:extLst>
            </p:cNvPr>
            <p:cNvGrpSpPr/>
            <p:nvPr/>
          </p:nvGrpSpPr>
          <p:grpSpPr>
            <a:xfrm>
              <a:off x="3882219" y="898593"/>
              <a:ext cx="1421902" cy="1421902"/>
              <a:chOff x="3598170" y="2217822"/>
              <a:chExt cx="2154758" cy="2154758"/>
            </a:xfrm>
          </p:grpSpPr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F4897FDC-4E60-9640-B397-3AC23B8E7BF9}"/>
                  </a:ext>
                </a:extLst>
              </p:cNvPr>
              <p:cNvGrpSpPr/>
              <p:nvPr/>
            </p:nvGrpSpPr>
            <p:grpSpPr>
              <a:xfrm>
                <a:off x="3598170" y="2217822"/>
                <a:ext cx="2154758" cy="2154758"/>
                <a:chOff x="6392207" y="2208297"/>
                <a:chExt cx="2154758" cy="2154758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B67BA1ED-2F3F-6146-BC85-FBDC432ECBAD}"/>
                    </a:ext>
                  </a:extLst>
                </p:cNvPr>
                <p:cNvGrpSpPr/>
                <p:nvPr/>
              </p:nvGrpSpPr>
              <p:grpSpPr>
                <a:xfrm>
                  <a:off x="6650571" y="2447476"/>
                  <a:ext cx="1676400" cy="1676400"/>
                  <a:chOff x="6642100" y="2447476"/>
                  <a:chExt cx="1676400" cy="1676400"/>
                </a:xfrm>
              </p:grpSpPr>
              <p:sp>
                <p:nvSpPr>
                  <p:cNvPr id="113" name="Oval 112">
                    <a:extLst>
                      <a:ext uri="{FF2B5EF4-FFF2-40B4-BE49-F238E27FC236}">
                        <a16:creationId xmlns:a16="http://schemas.microsoft.com/office/drawing/2014/main" id="{AA3E5DE2-998D-0C47-8167-4BF000AEA15C}"/>
                      </a:ext>
                    </a:extLst>
                  </p:cNvPr>
                  <p:cNvSpPr/>
                  <p:nvPr/>
                </p:nvSpPr>
                <p:spPr>
                  <a:xfrm>
                    <a:off x="6642100" y="2447476"/>
                    <a:ext cx="1676400" cy="1676400"/>
                  </a:xfrm>
                  <a:prstGeom prst="ellipse">
                    <a:avLst/>
                  </a:prstGeom>
                  <a:gradFill>
                    <a:gsLst>
                      <a:gs pos="24000">
                        <a:srgbClr val="FDD100"/>
                      </a:gs>
                      <a:gs pos="100000">
                        <a:srgbClr val="FFB20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/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14" name="Freeform: Shape 30">
                    <a:extLst>
                      <a:ext uri="{FF2B5EF4-FFF2-40B4-BE49-F238E27FC236}">
                        <a16:creationId xmlns:a16="http://schemas.microsoft.com/office/drawing/2014/main" id="{3E702A44-155B-F54E-92F5-818120EC4ACF}"/>
                      </a:ext>
                    </a:extLst>
                  </p:cNvPr>
                  <p:cNvSpPr/>
                  <p:nvPr/>
                </p:nvSpPr>
                <p:spPr>
                  <a:xfrm>
                    <a:off x="6936321" y="2447476"/>
                    <a:ext cx="1103597" cy="450850"/>
                  </a:xfrm>
                  <a:custGeom>
                    <a:avLst/>
                    <a:gdLst>
                      <a:gd name="connsiteX0" fmla="*/ 543980 w 1103597"/>
                      <a:gd name="connsiteY0" fmla="*/ 0 h 450850"/>
                      <a:gd name="connsiteX1" fmla="*/ 1012626 w 1103597"/>
                      <a:gd name="connsiteY1" fmla="*/ 143152 h 450850"/>
                      <a:gd name="connsiteX2" fmla="*/ 1103597 w 1103597"/>
                      <a:gd name="connsiteY2" fmla="*/ 218210 h 450850"/>
                      <a:gd name="connsiteX3" fmla="*/ 1077967 w 1103597"/>
                      <a:gd name="connsiteY3" fmla="*/ 252075 h 450850"/>
                      <a:gd name="connsiteX4" fmla="*/ 556680 w 1103597"/>
                      <a:gd name="connsiteY4" fmla="*/ 450850 h 450850"/>
                      <a:gd name="connsiteX5" fmla="*/ 35394 w 1103597"/>
                      <a:gd name="connsiteY5" fmla="*/ 252075 h 450850"/>
                      <a:gd name="connsiteX6" fmla="*/ 0 w 1103597"/>
                      <a:gd name="connsiteY6" fmla="*/ 205309 h 450850"/>
                      <a:gd name="connsiteX7" fmla="*/ 75335 w 1103597"/>
                      <a:gd name="connsiteY7" fmla="*/ 143152 h 450850"/>
                      <a:gd name="connsiteX8" fmla="*/ 543980 w 1103597"/>
                      <a:gd name="connsiteY8" fmla="*/ 0 h 450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03597" h="450850">
                        <a:moveTo>
                          <a:pt x="543980" y="0"/>
                        </a:moveTo>
                        <a:cubicBezTo>
                          <a:pt x="717577" y="0"/>
                          <a:pt x="878848" y="52773"/>
                          <a:pt x="1012626" y="143152"/>
                        </a:cubicBezTo>
                        <a:lnTo>
                          <a:pt x="1103597" y="218210"/>
                        </a:lnTo>
                        <a:lnTo>
                          <a:pt x="1077967" y="252075"/>
                        </a:lnTo>
                        <a:cubicBezTo>
                          <a:pt x="964994" y="372002"/>
                          <a:pt x="773677" y="450850"/>
                          <a:pt x="556680" y="450850"/>
                        </a:cubicBezTo>
                        <a:cubicBezTo>
                          <a:pt x="339684" y="450850"/>
                          <a:pt x="148367" y="372002"/>
                          <a:pt x="35394" y="252075"/>
                        </a:cubicBezTo>
                        <a:lnTo>
                          <a:pt x="0" y="205309"/>
                        </a:lnTo>
                        <a:lnTo>
                          <a:pt x="75335" y="143152"/>
                        </a:lnTo>
                        <a:cubicBezTo>
                          <a:pt x="209112" y="52773"/>
                          <a:pt x="370383" y="0"/>
                          <a:pt x="543980" y="0"/>
                        </a:cubicBezTo>
                        <a:close/>
                      </a:path>
                    </a:pathLst>
                  </a:custGeom>
                  <a:gradFill>
                    <a:gsLst>
                      <a:gs pos="24000">
                        <a:srgbClr val="FDD100"/>
                      </a:gs>
                      <a:gs pos="100000">
                        <a:srgbClr val="FFB200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 defTabSz="685800"/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112" name="Circle: Hollow 28">
                  <a:extLst>
                    <a:ext uri="{FF2B5EF4-FFF2-40B4-BE49-F238E27FC236}">
                      <a16:creationId xmlns:a16="http://schemas.microsoft.com/office/drawing/2014/main" id="{CE875C85-D08B-5840-9822-144503968F35}"/>
                    </a:ext>
                  </a:extLst>
                </p:cNvPr>
                <p:cNvSpPr/>
                <p:nvPr/>
              </p:nvSpPr>
              <p:spPr>
                <a:xfrm>
                  <a:off x="6392207" y="2208297"/>
                  <a:ext cx="2154758" cy="2154758"/>
                </a:xfrm>
                <a:prstGeom prst="donut">
                  <a:avLst>
                    <a:gd name="adj" fmla="val 2170"/>
                  </a:avLst>
                </a:prstGeom>
                <a:solidFill>
                  <a:srgbClr val="FFB2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5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08" name="Freeform: Shape 74">
                <a:extLst>
                  <a:ext uri="{FF2B5EF4-FFF2-40B4-BE49-F238E27FC236}">
                    <a16:creationId xmlns:a16="http://schemas.microsoft.com/office/drawing/2014/main" id="{97619789-0286-174F-9AA3-9ABAA11322E9}"/>
                  </a:ext>
                </a:extLst>
              </p:cNvPr>
              <p:cNvSpPr/>
              <p:nvPr/>
            </p:nvSpPr>
            <p:spPr>
              <a:xfrm rot="16200000">
                <a:off x="4391866" y="3081230"/>
                <a:ext cx="605736" cy="605742"/>
              </a:xfrm>
              <a:custGeom>
                <a:avLst/>
                <a:gdLst>
                  <a:gd name="connsiteX0" fmla="*/ 121239 w 423775"/>
                  <a:gd name="connsiteY0" fmla="*/ 363994 h 423778"/>
                  <a:gd name="connsiteX1" fmla="*/ 74163 w 423775"/>
                  <a:gd name="connsiteY1" fmla="*/ 411070 h 423778"/>
                  <a:gd name="connsiteX2" fmla="*/ 43435 w 423775"/>
                  <a:gd name="connsiteY2" fmla="*/ 423778 h 423778"/>
                  <a:gd name="connsiteX3" fmla="*/ 12707 w 423775"/>
                  <a:gd name="connsiteY3" fmla="*/ 411070 h 423778"/>
                  <a:gd name="connsiteX4" fmla="*/ 12707 w 423775"/>
                  <a:gd name="connsiteY4" fmla="*/ 349614 h 423778"/>
                  <a:gd name="connsiteX5" fmla="*/ 59784 w 423775"/>
                  <a:gd name="connsiteY5" fmla="*/ 302538 h 423778"/>
                  <a:gd name="connsiteX6" fmla="*/ 163570 w 423775"/>
                  <a:gd name="connsiteY6" fmla="*/ 321663 h 423778"/>
                  <a:gd name="connsiteX7" fmla="*/ 138798 w 423775"/>
                  <a:gd name="connsiteY7" fmla="*/ 346435 h 423778"/>
                  <a:gd name="connsiteX8" fmla="*/ 77342 w 423775"/>
                  <a:gd name="connsiteY8" fmla="*/ 284979 h 423778"/>
                  <a:gd name="connsiteX9" fmla="*/ 102115 w 423775"/>
                  <a:gd name="connsiteY9" fmla="*/ 260206 h 423778"/>
                  <a:gd name="connsiteX10" fmla="*/ 129266 w 423775"/>
                  <a:gd name="connsiteY10" fmla="*/ 294511 h 423778"/>
                  <a:gd name="connsiteX11" fmla="*/ 163570 w 423775"/>
                  <a:gd name="connsiteY11" fmla="*/ 321663 h 423778"/>
                  <a:gd name="connsiteX12" fmla="*/ 374113 w 423775"/>
                  <a:gd name="connsiteY12" fmla="*/ 162236 h 423778"/>
                  <a:gd name="connsiteX13" fmla="*/ 261542 w 423775"/>
                  <a:gd name="connsiteY13" fmla="*/ 274807 h 423778"/>
                  <a:gd name="connsiteX14" fmla="*/ 148971 w 423775"/>
                  <a:gd name="connsiteY14" fmla="*/ 162235 h 423778"/>
                  <a:gd name="connsiteX15" fmla="*/ 261542 w 423775"/>
                  <a:gd name="connsiteY15" fmla="*/ 49665 h 423778"/>
                  <a:gd name="connsiteX16" fmla="*/ 374113 w 423775"/>
                  <a:gd name="connsiteY16" fmla="*/ 162236 h 423778"/>
                  <a:gd name="connsiteX17" fmla="*/ 398943 w 423775"/>
                  <a:gd name="connsiteY17" fmla="*/ 162235 h 423778"/>
                  <a:gd name="connsiteX18" fmla="*/ 261541 w 423775"/>
                  <a:gd name="connsiteY18" fmla="*/ 24832 h 423778"/>
                  <a:gd name="connsiteX19" fmla="*/ 124138 w 423775"/>
                  <a:gd name="connsiteY19" fmla="*/ 162235 h 423778"/>
                  <a:gd name="connsiteX20" fmla="*/ 261541 w 423775"/>
                  <a:gd name="connsiteY20" fmla="*/ 299638 h 423778"/>
                  <a:gd name="connsiteX21" fmla="*/ 398943 w 423775"/>
                  <a:gd name="connsiteY21" fmla="*/ 162235 h 423778"/>
                  <a:gd name="connsiteX22" fmla="*/ 423775 w 423775"/>
                  <a:gd name="connsiteY22" fmla="*/ 162235 h 423778"/>
                  <a:gd name="connsiteX23" fmla="*/ 261541 w 423775"/>
                  <a:gd name="connsiteY23" fmla="*/ 324470 h 423778"/>
                  <a:gd name="connsiteX24" fmla="*/ 99306 w 423775"/>
                  <a:gd name="connsiteY24" fmla="*/ 162235 h 423778"/>
                  <a:gd name="connsiteX25" fmla="*/ 261541 w 423775"/>
                  <a:gd name="connsiteY25" fmla="*/ 0 h 423778"/>
                  <a:gd name="connsiteX26" fmla="*/ 423775 w 423775"/>
                  <a:gd name="connsiteY26" fmla="*/ 162235 h 42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23775" h="423778">
                    <a:moveTo>
                      <a:pt x="121239" y="363994"/>
                    </a:moveTo>
                    <a:lnTo>
                      <a:pt x="74163" y="411070"/>
                    </a:lnTo>
                    <a:cubicBezTo>
                      <a:pt x="65691" y="419542"/>
                      <a:pt x="54563" y="423778"/>
                      <a:pt x="43435" y="423778"/>
                    </a:cubicBezTo>
                    <a:cubicBezTo>
                      <a:pt x="32307" y="423778"/>
                      <a:pt x="21179" y="419542"/>
                      <a:pt x="12707" y="411070"/>
                    </a:cubicBezTo>
                    <a:cubicBezTo>
                      <a:pt x="-4236" y="394127"/>
                      <a:pt x="-4236" y="366558"/>
                      <a:pt x="12707" y="349614"/>
                    </a:cubicBezTo>
                    <a:lnTo>
                      <a:pt x="59784" y="302538"/>
                    </a:lnTo>
                    <a:close/>
                    <a:moveTo>
                      <a:pt x="163570" y="321663"/>
                    </a:moveTo>
                    <a:lnTo>
                      <a:pt x="138798" y="346435"/>
                    </a:lnTo>
                    <a:lnTo>
                      <a:pt x="77342" y="284979"/>
                    </a:lnTo>
                    <a:lnTo>
                      <a:pt x="102115" y="260206"/>
                    </a:lnTo>
                    <a:cubicBezTo>
                      <a:pt x="109710" y="272513"/>
                      <a:pt x="118783" y="284028"/>
                      <a:pt x="129266" y="294511"/>
                    </a:cubicBezTo>
                    <a:cubicBezTo>
                      <a:pt x="139749" y="304995"/>
                      <a:pt x="151264" y="314067"/>
                      <a:pt x="163570" y="321663"/>
                    </a:cubicBezTo>
                    <a:close/>
                    <a:moveTo>
                      <a:pt x="374113" y="162236"/>
                    </a:moveTo>
                    <a:cubicBezTo>
                      <a:pt x="374113" y="224407"/>
                      <a:pt x="323713" y="274807"/>
                      <a:pt x="261542" y="274807"/>
                    </a:cubicBezTo>
                    <a:cubicBezTo>
                      <a:pt x="199370" y="274806"/>
                      <a:pt x="148971" y="224407"/>
                      <a:pt x="148971" y="162235"/>
                    </a:cubicBezTo>
                    <a:cubicBezTo>
                      <a:pt x="148971" y="100064"/>
                      <a:pt x="199370" y="49664"/>
                      <a:pt x="261542" y="49665"/>
                    </a:cubicBezTo>
                    <a:cubicBezTo>
                      <a:pt x="323713" y="49665"/>
                      <a:pt x="374113" y="100064"/>
                      <a:pt x="374113" y="162236"/>
                    </a:cubicBezTo>
                    <a:close/>
                    <a:moveTo>
                      <a:pt x="398943" y="162235"/>
                    </a:moveTo>
                    <a:cubicBezTo>
                      <a:pt x="398943" y="86470"/>
                      <a:pt x="337305" y="24832"/>
                      <a:pt x="261541" y="24832"/>
                    </a:cubicBezTo>
                    <a:cubicBezTo>
                      <a:pt x="185776" y="24832"/>
                      <a:pt x="124138" y="86470"/>
                      <a:pt x="124138" y="162235"/>
                    </a:cubicBezTo>
                    <a:cubicBezTo>
                      <a:pt x="124138" y="238000"/>
                      <a:pt x="185776" y="299638"/>
                      <a:pt x="261541" y="299638"/>
                    </a:cubicBezTo>
                    <a:cubicBezTo>
                      <a:pt x="337305" y="299638"/>
                      <a:pt x="398943" y="238000"/>
                      <a:pt x="398943" y="162235"/>
                    </a:cubicBezTo>
                    <a:close/>
                    <a:moveTo>
                      <a:pt x="423775" y="162235"/>
                    </a:moveTo>
                    <a:cubicBezTo>
                      <a:pt x="423775" y="251835"/>
                      <a:pt x="351141" y="324470"/>
                      <a:pt x="261541" y="324470"/>
                    </a:cubicBezTo>
                    <a:cubicBezTo>
                      <a:pt x="171941" y="324470"/>
                      <a:pt x="99306" y="251835"/>
                      <a:pt x="99306" y="162235"/>
                    </a:cubicBezTo>
                    <a:cubicBezTo>
                      <a:pt x="99306" y="72635"/>
                      <a:pt x="171941" y="0"/>
                      <a:pt x="261541" y="0"/>
                    </a:cubicBezTo>
                    <a:cubicBezTo>
                      <a:pt x="351141" y="0"/>
                      <a:pt x="423775" y="72635"/>
                      <a:pt x="423775" y="16223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29000"/>
                  </a:prstClr>
                </a:outerShdw>
              </a:effectLst>
            </p:spPr>
            <p:txBody>
              <a:bodyPr wrap="square" rtlCol="0" anchor="ctr">
                <a:noAutofit/>
              </a:bodyPr>
              <a:lstStyle/>
              <a:p>
                <a:pPr defTabSz="685800"/>
                <a:endParaRPr lang="en-US" sz="1050"/>
              </a:p>
            </p:txBody>
          </p:sp>
        </p:grpSp>
      </p:grp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B53C777-DDD2-BB49-BD58-712E15A8DBE4}"/>
              </a:ext>
            </a:extLst>
          </p:cNvPr>
          <p:cNvCxnSpPr>
            <a:cxnSpLocks/>
            <a:stCxn id="102" idx="6"/>
            <a:endCxn id="112" idx="2"/>
          </p:cNvCxnSpPr>
          <p:nvPr/>
        </p:nvCxnSpPr>
        <p:spPr>
          <a:xfrm>
            <a:off x="1784657" y="1207158"/>
            <a:ext cx="1127007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A8E99AE0-CE80-483D-BBF2-757DC3593F7A}"/>
              </a:ext>
            </a:extLst>
          </p:cNvPr>
          <p:cNvGrpSpPr/>
          <p:nvPr/>
        </p:nvGrpSpPr>
        <p:grpSpPr>
          <a:xfrm>
            <a:off x="471459" y="673945"/>
            <a:ext cx="1620000" cy="3850248"/>
            <a:chOff x="628612" y="898593"/>
            <a:chExt cx="2160000" cy="5133665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DE8AC8F-DEC2-8F4D-8E6C-7D054ED79C2A}"/>
                </a:ext>
              </a:extLst>
            </p:cNvPr>
            <p:cNvSpPr txBox="1"/>
            <p:nvPr/>
          </p:nvSpPr>
          <p:spPr>
            <a:xfrm>
              <a:off x="628612" y="2769826"/>
              <a:ext cx="2160000" cy="326243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Services present DGGS RS as collection of </a:t>
              </a:r>
            </a:p>
            <a:p>
              <a:pPr defTabSz="685800">
                <a:defRPr/>
              </a:pP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 vector layers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pPr defTabSz="685800">
                <a:defRPr/>
              </a:pPr>
              <a:endParaRPr lang="en-US" sz="900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Each layer (item in the collection) corresponds to a </a:t>
              </a: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level of the DGGS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RS grid hierarchy. </a:t>
              </a:r>
            </a:p>
            <a:p>
              <a:pPr defTabSz="685800">
                <a:defRPr/>
              </a:pPr>
              <a:endParaRPr lang="en-US" sz="900" b="1" dirty="0">
                <a:solidFill>
                  <a:srgbClr val="E7E6E6">
                    <a:lumMod val="2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Clients can request:</a:t>
              </a: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either </a:t>
              </a:r>
            </a:p>
            <a:p>
              <a:pPr defTabSz="685800">
                <a:defRPr/>
              </a:pPr>
              <a:r>
                <a:rPr lang="en-US" sz="900" b="1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JSON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(with just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ZoneIDs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</a:p>
            <a:p>
              <a:pPr defTabSz="685800">
                <a:defRPr/>
              </a:pPr>
              <a:r>
                <a:rPr lang="en-US" sz="900" b="1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GeoJSON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(with </a:t>
              </a:r>
              <a:r>
                <a:rPr lang="en-US" sz="900" dirty="0" err="1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ZoneIDs</a:t>
              </a: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augmented with coordinates created on-the-fly).</a:t>
              </a:r>
            </a:p>
            <a:p>
              <a:pPr defTabSz="685800">
                <a:defRPr/>
              </a:pPr>
              <a:r>
                <a:rPr lang="en-US" sz="900" dirty="0">
                  <a:solidFill>
                    <a:srgbClr val="E7E6E6">
                      <a:lumMod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EE4DBF4-27CB-424E-B713-8F6D8F7C19FB}"/>
                </a:ext>
              </a:extLst>
            </p:cNvPr>
            <p:cNvGrpSpPr/>
            <p:nvPr/>
          </p:nvGrpSpPr>
          <p:grpSpPr>
            <a:xfrm>
              <a:off x="957640" y="898593"/>
              <a:ext cx="1421903" cy="1421902"/>
              <a:chOff x="6411392" y="2208297"/>
              <a:chExt cx="2154758" cy="2154758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8D2F1DC-B9CB-E949-8A67-96A684C0A638}"/>
                  </a:ext>
                </a:extLst>
              </p:cNvPr>
              <p:cNvGrpSpPr/>
              <p:nvPr/>
            </p:nvGrpSpPr>
            <p:grpSpPr>
              <a:xfrm>
                <a:off x="6650571" y="2447476"/>
                <a:ext cx="1676399" cy="1676400"/>
                <a:chOff x="6642100" y="2447476"/>
                <a:chExt cx="1676399" cy="1676400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E8C95C6-F25F-3047-B994-630C2E151CB3}"/>
                    </a:ext>
                  </a:extLst>
                </p:cNvPr>
                <p:cNvSpPr/>
                <p:nvPr/>
              </p:nvSpPr>
              <p:spPr>
                <a:xfrm>
                  <a:off x="6642100" y="2447476"/>
                  <a:ext cx="1676399" cy="1676400"/>
                </a:xfrm>
                <a:prstGeom prst="ellipse">
                  <a:avLst/>
                </a:prstGeom>
                <a:gradFill flip="none" rotWithShape="1">
                  <a:gsLst>
                    <a:gs pos="24000">
                      <a:srgbClr val="FE6671"/>
                    </a:gs>
                    <a:gs pos="100000">
                      <a:srgbClr val="C81E2B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4" name="Freeform: Shape 23">
                  <a:extLst>
                    <a:ext uri="{FF2B5EF4-FFF2-40B4-BE49-F238E27FC236}">
                      <a16:creationId xmlns:a16="http://schemas.microsoft.com/office/drawing/2014/main" id="{E7570BCA-5347-2E4C-BE33-42126866AE1D}"/>
                    </a:ext>
                  </a:extLst>
                </p:cNvPr>
                <p:cNvSpPr/>
                <p:nvPr/>
              </p:nvSpPr>
              <p:spPr>
                <a:xfrm>
                  <a:off x="6936321" y="2447476"/>
                  <a:ext cx="1103597" cy="450850"/>
                </a:xfrm>
                <a:custGeom>
                  <a:avLst/>
                  <a:gdLst>
                    <a:gd name="connsiteX0" fmla="*/ 543980 w 1103597"/>
                    <a:gd name="connsiteY0" fmla="*/ 0 h 450850"/>
                    <a:gd name="connsiteX1" fmla="*/ 1012626 w 1103597"/>
                    <a:gd name="connsiteY1" fmla="*/ 143152 h 450850"/>
                    <a:gd name="connsiteX2" fmla="*/ 1103597 w 1103597"/>
                    <a:gd name="connsiteY2" fmla="*/ 218210 h 450850"/>
                    <a:gd name="connsiteX3" fmla="*/ 1077967 w 1103597"/>
                    <a:gd name="connsiteY3" fmla="*/ 252075 h 450850"/>
                    <a:gd name="connsiteX4" fmla="*/ 556680 w 1103597"/>
                    <a:gd name="connsiteY4" fmla="*/ 450850 h 450850"/>
                    <a:gd name="connsiteX5" fmla="*/ 35394 w 1103597"/>
                    <a:gd name="connsiteY5" fmla="*/ 252075 h 450850"/>
                    <a:gd name="connsiteX6" fmla="*/ 0 w 1103597"/>
                    <a:gd name="connsiteY6" fmla="*/ 205309 h 450850"/>
                    <a:gd name="connsiteX7" fmla="*/ 75335 w 1103597"/>
                    <a:gd name="connsiteY7" fmla="*/ 143152 h 450850"/>
                    <a:gd name="connsiteX8" fmla="*/ 543980 w 1103597"/>
                    <a:gd name="connsiteY8" fmla="*/ 0 h 4508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03597" h="450850">
                      <a:moveTo>
                        <a:pt x="543980" y="0"/>
                      </a:moveTo>
                      <a:cubicBezTo>
                        <a:pt x="717577" y="0"/>
                        <a:pt x="878848" y="52773"/>
                        <a:pt x="1012626" y="143152"/>
                      </a:cubicBezTo>
                      <a:lnTo>
                        <a:pt x="1103597" y="218210"/>
                      </a:lnTo>
                      <a:lnTo>
                        <a:pt x="1077967" y="252075"/>
                      </a:lnTo>
                      <a:cubicBezTo>
                        <a:pt x="964994" y="372002"/>
                        <a:pt x="773677" y="450850"/>
                        <a:pt x="556680" y="450850"/>
                      </a:cubicBezTo>
                      <a:cubicBezTo>
                        <a:pt x="339684" y="450850"/>
                        <a:pt x="148367" y="372002"/>
                        <a:pt x="35394" y="252075"/>
                      </a:cubicBezTo>
                      <a:lnTo>
                        <a:pt x="0" y="205309"/>
                      </a:lnTo>
                      <a:lnTo>
                        <a:pt x="75335" y="143152"/>
                      </a:lnTo>
                      <a:cubicBezTo>
                        <a:pt x="209112" y="52773"/>
                        <a:pt x="370383" y="0"/>
                        <a:pt x="543980" y="0"/>
                      </a:cubicBezTo>
                      <a:close/>
                    </a:path>
                  </a:pathLst>
                </a:custGeom>
                <a:gradFill>
                  <a:gsLst>
                    <a:gs pos="24000">
                      <a:srgbClr val="FE6671"/>
                    </a:gs>
                    <a:gs pos="100000">
                      <a:srgbClr val="C81E2B"/>
                    </a:gs>
                  </a:gsLst>
                  <a:lin ang="27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685800"/>
                  <a:endParaRPr lang="en-US" sz="10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02" name="Circle: Hollow 21">
                <a:extLst>
                  <a:ext uri="{FF2B5EF4-FFF2-40B4-BE49-F238E27FC236}">
                    <a16:creationId xmlns:a16="http://schemas.microsoft.com/office/drawing/2014/main" id="{84170E6B-6183-534E-9FD3-8BC07F6CFD53}"/>
                  </a:ext>
                </a:extLst>
              </p:cNvPr>
              <p:cNvSpPr/>
              <p:nvPr/>
            </p:nvSpPr>
            <p:spPr>
              <a:xfrm>
                <a:off x="6411392" y="2208297"/>
                <a:ext cx="2154758" cy="2154758"/>
              </a:xfrm>
              <a:prstGeom prst="donut">
                <a:avLst>
                  <a:gd name="adj" fmla="val 2170"/>
                </a:avLst>
              </a:prstGeom>
              <a:solidFill>
                <a:srgbClr val="C81E2B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5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66E607-7B12-8B41-9E07-AC0C5F0D9158}"/>
                </a:ext>
              </a:extLst>
            </p:cNvPr>
            <p:cNvSpPr/>
            <p:nvPr/>
          </p:nvSpPr>
          <p:spPr>
            <a:xfrm>
              <a:off x="822553" y="2383825"/>
              <a:ext cx="1671825" cy="33855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800"/>
              <a:r>
                <a:rPr lang="en-IN" sz="1050" b="1" dirty="0">
                  <a:solidFill>
                    <a:srgbClr val="DD3A4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Implementations</a:t>
              </a:r>
              <a:endParaRPr lang="en-US" sz="1050" b="1" dirty="0">
                <a:solidFill>
                  <a:srgbClr val="DD3A4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553ECB1-4E6D-9F44-8AE2-3787030208F6}"/>
                </a:ext>
              </a:extLst>
            </p:cNvPr>
            <p:cNvGrpSpPr/>
            <p:nvPr/>
          </p:nvGrpSpPr>
          <p:grpSpPr>
            <a:xfrm>
              <a:off x="1394469" y="1470311"/>
              <a:ext cx="534477" cy="464895"/>
              <a:chOff x="3762375" y="1115739"/>
              <a:chExt cx="4660344" cy="4626566"/>
            </a:xfrm>
            <a:solidFill>
              <a:schemeClr val="bg1"/>
            </a:solidFill>
          </p:grpSpPr>
          <p:sp>
            <p:nvSpPr>
              <p:cNvPr id="143" name="Freeform: Shape 331">
                <a:extLst>
                  <a:ext uri="{FF2B5EF4-FFF2-40B4-BE49-F238E27FC236}">
                    <a16:creationId xmlns:a16="http://schemas.microsoft.com/office/drawing/2014/main" id="{BA76AC84-7096-1647-9376-098ABD50CC0B}"/>
                  </a:ext>
                </a:extLst>
              </p:cNvPr>
              <p:cNvSpPr/>
              <p:nvPr/>
            </p:nvSpPr>
            <p:spPr>
              <a:xfrm>
                <a:off x="5764292" y="1202417"/>
                <a:ext cx="2571750" cy="2571750"/>
              </a:xfrm>
              <a:custGeom>
                <a:avLst/>
                <a:gdLst>
                  <a:gd name="connsiteX0" fmla="*/ 109538 w 2571750"/>
                  <a:gd name="connsiteY0" fmla="*/ 1491615 h 2571750"/>
                  <a:gd name="connsiteX1" fmla="*/ 279083 w 2571750"/>
                  <a:gd name="connsiteY1" fmla="*/ 1491615 h 2571750"/>
                  <a:gd name="connsiteX2" fmla="*/ 432435 w 2571750"/>
                  <a:gd name="connsiteY2" fmla="*/ 1862138 h 2571750"/>
                  <a:gd name="connsiteX3" fmla="*/ 312420 w 2571750"/>
                  <a:gd name="connsiteY3" fmla="*/ 1982153 h 2571750"/>
                  <a:gd name="connsiteX4" fmla="*/ 312420 w 2571750"/>
                  <a:gd name="connsiteY4" fmla="*/ 2137410 h 2571750"/>
                  <a:gd name="connsiteX5" fmla="*/ 442912 w 2571750"/>
                  <a:gd name="connsiteY5" fmla="*/ 2267903 h 2571750"/>
                  <a:gd name="connsiteX6" fmla="*/ 598170 w 2571750"/>
                  <a:gd name="connsiteY6" fmla="*/ 2267903 h 2571750"/>
                  <a:gd name="connsiteX7" fmla="*/ 718185 w 2571750"/>
                  <a:gd name="connsiteY7" fmla="*/ 2147888 h 2571750"/>
                  <a:gd name="connsiteX8" fmla="*/ 1088708 w 2571750"/>
                  <a:gd name="connsiteY8" fmla="*/ 2301240 h 2571750"/>
                  <a:gd name="connsiteX9" fmla="*/ 1088708 w 2571750"/>
                  <a:gd name="connsiteY9" fmla="*/ 2470785 h 2571750"/>
                  <a:gd name="connsiteX10" fmla="*/ 1198245 w 2571750"/>
                  <a:gd name="connsiteY10" fmla="*/ 2580323 h 2571750"/>
                  <a:gd name="connsiteX11" fmla="*/ 1383030 w 2571750"/>
                  <a:gd name="connsiteY11" fmla="*/ 2580323 h 2571750"/>
                  <a:gd name="connsiteX12" fmla="*/ 1492568 w 2571750"/>
                  <a:gd name="connsiteY12" fmla="*/ 2470785 h 2571750"/>
                  <a:gd name="connsiteX13" fmla="*/ 1492568 w 2571750"/>
                  <a:gd name="connsiteY13" fmla="*/ 2301240 h 2571750"/>
                  <a:gd name="connsiteX14" fmla="*/ 1863090 w 2571750"/>
                  <a:gd name="connsiteY14" fmla="*/ 2147888 h 2571750"/>
                  <a:gd name="connsiteX15" fmla="*/ 1983105 w 2571750"/>
                  <a:gd name="connsiteY15" fmla="*/ 2267903 h 2571750"/>
                  <a:gd name="connsiteX16" fmla="*/ 2138362 w 2571750"/>
                  <a:gd name="connsiteY16" fmla="*/ 2267903 h 2571750"/>
                  <a:gd name="connsiteX17" fmla="*/ 2268855 w 2571750"/>
                  <a:gd name="connsiteY17" fmla="*/ 2137410 h 2571750"/>
                  <a:gd name="connsiteX18" fmla="*/ 2268855 w 2571750"/>
                  <a:gd name="connsiteY18" fmla="*/ 1982153 h 2571750"/>
                  <a:gd name="connsiteX19" fmla="*/ 2148840 w 2571750"/>
                  <a:gd name="connsiteY19" fmla="*/ 1862138 h 2571750"/>
                  <a:gd name="connsiteX20" fmla="*/ 2302193 w 2571750"/>
                  <a:gd name="connsiteY20" fmla="*/ 1491615 h 2571750"/>
                  <a:gd name="connsiteX21" fmla="*/ 2471737 w 2571750"/>
                  <a:gd name="connsiteY21" fmla="*/ 1491615 h 2571750"/>
                  <a:gd name="connsiteX22" fmla="*/ 2581275 w 2571750"/>
                  <a:gd name="connsiteY22" fmla="*/ 1382078 h 2571750"/>
                  <a:gd name="connsiteX23" fmla="*/ 2581275 w 2571750"/>
                  <a:gd name="connsiteY23" fmla="*/ 1198245 h 2571750"/>
                  <a:gd name="connsiteX24" fmla="*/ 2471737 w 2571750"/>
                  <a:gd name="connsiteY24" fmla="*/ 1088708 h 2571750"/>
                  <a:gd name="connsiteX25" fmla="*/ 2302193 w 2571750"/>
                  <a:gd name="connsiteY25" fmla="*/ 1088708 h 2571750"/>
                  <a:gd name="connsiteX26" fmla="*/ 2148840 w 2571750"/>
                  <a:gd name="connsiteY26" fmla="*/ 718185 h 2571750"/>
                  <a:gd name="connsiteX27" fmla="*/ 2268855 w 2571750"/>
                  <a:gd name="connsiteY27" fmla="*/ 598170 h 2571750"/>
                  <a:gd name="connsiteX28" fmla="*/ 2268855 w 2571750"/>
                  <a:gd name="connsiteY28" fmla="*/ 442913 h 2571750"/>
                  <a:gd name="connsiteX29" fmla="*/ 2137410 w 2571750"/>
                  <a:gd name="connsiteY29" fmla="*/ 312420 h 2571750"/>
                  <a:gd name="connsiteX30" fmla="*/ 1982152 w 2571750"/>
                  <a:gd name="connsiteY30" fmla="*/ 312420 h 2571750"/>
                  <a:gd name="connsiteX31" fmla="*/ 1862137 w 2571750"/>
                  <a:gd name="connsiteY31" fmla="*/ 432435 h 2571750"/>
                  <a:gd name="connsiteX32" fmla="*/ 1491615 w 2571750"/>
                  <a:gd name="connsiteY32" fmla="*/ 279082 h 2571750"/>
                  <a:gd name="connsiteX33" fmla="*/ 1491615 w 2571750"/>
                  <a:gd name="connsiteY33" fmla="*/ 109538 h 2571750"/>
                  <a:gd name="connsiteX34" fmla="*/ 1382077 w 2571750"/>
                  <a:gd name="connsiteY34" fmla="*/ 0 h 2571750"/>
                  <a:gd name="connsiteX35" fmla="*/ 1197293 w 2571750"/>
                  <a:gd name="connsiteY35" fmla="*/ 0 h 2571750"/>
                  <a:gd name="connsiteX36" fmla="*/ 1087755 w 2571750"/>
                  <a:gd name="connsiteY36" fmla="*/ 109538 h 2571750"/>
                  <a:gd name="connsiteX37" fmla="*/ 1087755 w 2571750"/>
                  <a:gd name="connsiteY37" fmla="*/ 279082 h 2571750"/>
                  <a:gd name="connsiteX38" fmla="*/ 717233 w 2571750"/>
                  <a:gd name="connsiteY38" fmla="*/ 432435 h 2571750"/>
                  <a:gd name="connsiteX39" fmla="*/ 598170 w 2571750"/>
                  <a:gd name="connsiteY39" fmla="*/ 312420 h 2571750"/>
                  <a:gd name="connsiteX40" fmla="*/ 442912 w 2571750"/>
                  <a:gd name="connsiteY40" fmla="*/ 312420 h 2571750"/>
                  <a:gd name="connsiteX41" fmla="*/ 312420 w 2571750"/>
                  <a:gd name="connsiteY41" fmla="*/ 442913 h 2571750"/>
                  <a:gd name="connsiteX42" fmla="*/ 312420 w 2571750"/>
                  <a:gd name="connsiteY42" fmla="*/ 598170 h 2571750"/>
                  <a:gd name="connsiteX43" fmla="*/ 432435 w 2571750"/>
                  <a:gd name="connsiteY43" fmla="*/ 718185 h 2571750"/>
                  <a:gd name="connsiteX44" fmla="*/ 279083 w 2571750"/>
                  <a:gd name="connsiteY44" fmla="*/ 1088708 h 2571750"/>
                  <a:gd name="connsiteX45" fmla="*/ 109538 w 2571750"/>
                  <a:gd name="connsiteY45" fmla="*/ 1088708 h 2571750"/>
                  <a:gd name="connsiteX46" fmla="*/ 0 w 2571750"/>
                  <a:gd name="connsiteY46" fmla="*/ 1198245 h 2571750"/>
                  <a:gd name="connsiteX47" fmla="*/ 0 w 2571750"/>
                  <a:gd name="connsiteY47" fmla="*/ 1383030 h 2571750"/>
                  <a:gd name="connsiteX48" fmla="*/ 109538 w 2571750"/>
                  <a:gd name="connsiteY48" fmla="*/ 1491615 h 2571750"/>
                  <a:gd name="connsiteX49" fmla="*/ 1289685 w 2571750"/>
                  <a:gd name="connsiteY49" fmla="*/ 822960 h 2571750"/>
                  <a:gd name="connsiteX50" fmla="*/ 1757362 w 2571750"/>
                  <a:gd name="connsiteY50" fmla="*/ 1290638 h 2571750"/>
                  <a:gd name="connsiteX51" fmla="*/ 1289685 w 2571750"/>
                  <a:gd name="connsiteY51" fmla="*/ 1758315 h 2571750"/>
                  <a:gd name="connsiteX52" fmla="*/ 822008 w 2571750"/>
                  <a:gd name="connsiteY52" fmla="*/ 1290638 h 2571750"/>
                  <a:gd name="connsiteX53" fmla="*/ 1289685 w 2571750"/>
                  <a:gd name="connsiteY53" fmla="*/ 822960 h 2571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2571750" h="2571750">
                    <a:moveTo>
                      <a:pt x="109538" y="1491615"/>
                    </a:moveTo>
                    <a:lnTo>
                      <a:pt x="279083" y="1491615"/>
                    </a:lnTo>
                    <a:cubicBezTo>
                      <a:pt x="305752" y="1626870"/>
                      <a:pt x="359092" y="1751648"/>
                      <a:pt x="432435" y="1862138"/>
                    </a:cubicBezTo>
                    <a:lnTo>
                      <a:pt x="312420" y="1982153"/>
                    </a:lnTo>
                    <a:cubicBezTo>
                      <a:pt x="269558" y="2025015"/>
                      <a:pt x="269558" y="2094548"/>
                      <a:pt x="312420" y="2137410"/>
                    </a:cubicBezTo>
                    <a:lnTo>
                      <a:pt x="442912" y="2267903"/>
                    </a:lnTo>
                    <a:cubicBezTo>
                      <a:pt x="485775" y="2310765"/>
                      <a:pt x="555308" y="2310765"/>
                      <a:pt x="598170" y="2267903"/>
                    </a:cubicBezTo>
                    <a:lnTo>
                      <a:pt x="718185" y="2147888"/>
                    </a:lnTo>
                    <a:cubicBezTo>
                      <a:pt x="828675" y="2222183"/>
                      <a:pt x="954405" y="2274570"/>
                      <a:pt x="1088708" y="2301240"/>
                    </a:cubicBezTo>
                    <a:lnTo>
                      <a:pt x="1088708" y="2470785"/>
                    </a:lnTo>
                    <a:cubicBezTo>
                      <a:pt x="1088708" y="2531745"/>
                      <a:pt x="1138237" y="2580323"/>
                      <a:pt x="1198245" y="2580323"/>
                    </a:cubicBezTo>
                    <a:lnTo>
                      <a:pt x="1383030" y="2580323"/>
                    </a:lnTo>
                    <a:cubicBezTo>
                      <a:pt x="1443990" y="2580323"/>
                      <a:pt x="1492568" y="2530793"/>
                      <a:pt x="1492568" y="2470785"/>
                    </a:cubicBezTo>
                    <a:lnTo>
                      <a:pt x="1492568" y="2301240"/>
                    </a:lnTo>
                    <a:cubicBezTo>
                      <a:pt x="1627823" y="2274570"/>
                      <a:pt x="1752600" y="2221230"/>
                      <a:pt x="1863090" y="2147888"/>
                    </a:cubicBezTo>
                    <a:lnTo>
                      <a:pt x="1983105" y="2267903"/>
                    </a:lnTo>
                    <a:cubicBezTo>
                      <a:pt x="2025968" y="2310765"/>
                      <a:pt x="2095500" y="2310765"/>
                      <a:pt x="2138362" y="2267903"/>
                    </a:cubicBezTo>
                    <a:lnTo>
                      <a:pt x="2268855" y="2137410"/>
                    </a:lnTo>
                    <a:cubicBezTo>
                      <a:pt x="2311718" y="2094548"/>
                      <a:pt x="2311718" y="2025015"/>
                      <a:pt x="2268855" y="1982153"/>
                    </a:cubicBezTo>
                    <a:lnTo>
                      <a:pt x="2148840" y="1862138"/>
                    </a:lnTo>
                    <a:cubicBezTo>
                      <a:pt x="2223135" y="1751648"/>
                      <a:pt x="2275523" y="1625918"/>
                      <a:pt x="2302193" y="1491615"/>
                    </a:cubicBezTo>
                    <a:lnTo>
                      <a:pt x="2471737" y="1491615"/>
                    </a:lnTo>
                    <a:cubicBezTo>
                      <a:pt x="2532698" y="1491615"/>
                      <a:pt x="2581275" y="1442085"/>
                      <a:pt x="2581275" y="1382078"/>
                    </a:cubicBezTo>
                    <a:lnTo>
                      <a:pt x="2581275" y="1198245"/>
                    </a:lnTo>
                    <a:cubicBezTo>
                      <a:pt x="2581275" y="1137285"/>
                      <a:pt x="2531745" y="1088708"/>
                      <a:pt x="2471737" y="1088708"/>
                    </a:cubicBezTo>
                    <a:lnTo>
                      <a:pt x="2302193" y="1088708"/>
                    </a:lnTo>
                    <a:cubicBezTo>
                      <a:pt x="2275523" y="953453"/>
                      <a:pt x="2222183" y="828675"/>
                      <a:pt x="2148840" y="718185"/>
                    </a:cubicBezTo>
                    <a:lnTo>
                      <a:pt x="2268855" y="598170"/>
                    </a:lnTo>
                    <a:cubicBezTo>
                      <a:pt x="2311718" y="555308"/>
                      <a:pt x="2311718" y="485775"/>
                      <a:pt x="2268855" y="442913"/>
                    </a:cubicBezTo>
                    <a:lnTo>
                      <a:pt x="2137410" y="312420"/>
                    </a:lnTo>
                    <a:cubicBezTo>
                      <a:pt x="2094548" y="269557"/>
                      <a:pt x="2025015" y="269557"/>
                      <a:pt x="1982152" y="312420"/>
                    </a:cubicBezTo>
                    <a:lnTo>
                      <a:pt x="1862137" y="432435"/>
                    </a:lnTo>
                    <a:cubicBezTo>
                      <a:pt x="1751648" y="358140"/>
                      <a:pt x="1625918" y="305753"/>
                      <a:pt x="1491615" y="279082"/>
                    </a:cubicBezTo>
                    <a:lnTo>
                      <a:pt x="1491615" y="109538"/>
                    </a:lnTo>
                    <a:cubicBezTo>
                      <a:pt x="1491615" y="48577"/>
                      <a:pt x="1442085" y="0"/>
                      <a:pt x="1382077" y="0"/>
                    </a:cubicBezTo>
                    <a:lnTo>
                      <a:pt x="1197293" y="0"/>
                    </a:lnTo>
                    <a:cubicBezTo>
                      <a:pt x="1136333" y="0"/>
                      <a:pt x="1087755" y="49530"/>
                      <a:pt x="1087755" y="109538"/>
                    </a:cubicBezTo>
                    <a:lnTo>
                      <a:pt x="1087755" y="279082"/>
                    </a:lnTo>
                    <a:cubicBezTo>
                      <a:pt x="952500" y="305753"/>
                      <a:pt x="827723" y="359093"/>
                      <a:pt x="717233" y="432435"/>
                    </a:cubicBezTo>
                    <a:lnTo>
                      <a:pt x="598170" y="312420"/>
                    </a:lnTo>
                    <a:cubicBezTo>
                      <a:pt x="555308" y="269557"/>
                      <a:pt x="485775" y="269557"/>
                      <a:pt x="442912" y="312420"/>
                    </a:cubicBezTo>
                    <a:lnTo>
                      <a:pt x="312420" y="442913"/>
                    </a:lnTo>
                    <a:cubicBezTo>
                      <a:pt x="269558" y="485775"/>
                      <a:pt x="269558" y="555308"/>
                      <a:pt x="312420" y="598170"/>
                    </a:cubicBezTo>
                    <a:lnTo>
                      <a:pt x="432435" y="718185"/>
                    </a:lnTo>
                    <a:cubicBezTo>
                      <a:pt x="358140" y="828675"/>
                      <a:pt x="305752" y="954405"/>
                      <a:pt x="279083" y="1088708"/>
                    </a:cubicBezTo>
                    <a:lnTo>
                      <a:pt x="109538" y="1088708"/>
                    </a:lnTo>
                    <a:cubicBezTo>
                      <a:pt x="48577" y="1088708"/>
                      <a:pt x="0" y="1138238"/>
                      <a:pt x="0" y="1198245"/>
                    </a:cubicBezTo>
                    <a:lnTo>
                      <a:pt x="0" y="1383030"/>
                    </a:lnTo>
                    <a:cubicBezTo>
                      <a:pt x="0" y="1443038"/>
                      <a:pt x="48577" y="1491615"/>
                      <a:pt x="109538" y="1491615"/>
                    </a:cubicBezTo>
                    <a:close/>
                    <a:moveTo>
                      <a:pt x="1289685" y="822960"/>
                    </a:moveTo>
                    <a:cubicBezTo>
                      <a:pt x="1547812" y="822960"/>
                      <a:pt x="1757362" y="1032510"/>
                      <a:pt x="1757362" y="1290638"/>
                    </a:cubicBezTo>
                    <a:cubicBezTo>
                      <a:pt x="1757362" y="1548765"/>
                      <a:pt x="1547812" y="1758315"/>
                      <a:pt x="1289685" y="1758315"/>
                    </a:cubicBezTo>
                    <a:cubicBezTo>
                      <a:pt x="1031558" y="1758315"/>
                      <a:pt x="822008" y="1548765"/>
                      <a:pt x="822008" y="1290638"/>
                    </a:cubicBezTo>
                    <a:cubicBezTo>
                      <a:pt x="822008" y="1032510"/>
                      <a:pt x="1031558" y="822960"/>
                      <a:pt x="1289685" y="82296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342900">
                  <a:buClrTx/>
                  <a:defRPr/>
                </a:pPr>
                <a:endParaRPr lang="en-IN" sz="788" kern="120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44" name="Freeform: Shape 332">
                <a:extLst>
                  <a:ext uri="{FF2B5EF4-FFF2-40B4-BE49-F238E27FC236}">
                    <a16:creationId xmlns:a16="http://schemas.microsoft.com/office/drawing/2014/main" id="{28132260-B899-1940-B77C-D63B8DC1F52F}"/>
                  </a:ext>
                </a:extLst>
              </p:cNvPr>
              <p:cNvSpPr/>
              <p:nvPr/>
            </p:nvSpPr>
            <p:spPr>
              <a:xfrm>
                <a:off x="3762375" y="2170430"/>
                <a:ext cx="3571875" cy="3571875"/>
              </a:xfrm>
              <a:custGeom>
                <a:avLst/>
                <a:gdLst>
                  <a:gd name="connsiteX0" fmla="*/ 3298269 w 3571875"/>
                  <a:gd name="connsiteY0" fmla="*/ 2549570 h 3571875"/>
                  <a:gd name="connsiteX1" fmla="*/ 3214450 w 3571875"/>
                  <a:gd name="connsiteY1" fmla="*/ 2584812 h 3571875"/>
                  <a:gd name="connsiteX2" fmla="*/ 2999185 w 3571875"/>
                  <a:gd name="connsiteY2" fmla="*/ 2495277 h 3571875"/>
                  <a:gd name="connsiteX3" fmla="*/ 2894410 w 3571875"/>
                  <a:gd name="connsiteY3" fmla="*/ 2526710 h 3571875"/>
                  <a:gd name="connsiteX4" fmla="*/ 2527697 w 3571875"/>
                  <a:gd name="connsiteY4" fmla="*/ 2893422 h 3571875"/>
                  <a:gd name="connsiteX5" fmla="*/ 2496265 w 3571875"/>
                  <a:gd name="connsiteY5" fmla="*/ 2998197 h 3571875"/>
                  <a:gd name="connsiteX6" fmla="*/ 2584847 w 3571875"/>
                  <a:gd name="connsiteY6" fmla="*/ 3213462 h 3571875"/>
                  <a:gd name="connsiteX7" fmla="*/ 2549604 w 3571875"/>
                  <a:gd name="connsiteY7" fmla="*/ 3297282 h 3571875"/>
                  <a:gd name="connsiteX8" fmla="*/ 2315289 w 3571875"/>
                  <a:gd name="connsiteY8" fmla="*/ 3395390 h 3571875"/>
                  <a:gd name="connsiteX9" fmla="*/ 2231469 w 3571875"/>
                  <a:gd name="connsiteY9" fmla="*/ 3360147 h 3571875"/>
                  <a:gd name="connsiteX10" fmla="*/ 2141935 w 3571875"/>
                  <a:gd name="connsiteY10" fmla="*/ 3144882 h 3571875"/>
                  <a:gd name="connsiteX11" fmla="*/ 2045732 w 3571875"/>
                  <a:gd name="connsiteY11" fmla="*/ 3093447 h 3571875"/>
                  <a:gd name="connsiteX12" fmla="*/ 1527572 w 3571875"/>
                  <a:gd name="connsiteY12" fmla="*/ 3093447 h 3571875"/>
                  <a:gd name="connsiteX13" fmla="*/ 1431369 w 3571875"/>
                  <a:gd name="connsiteY13" fmla="*/ 3144882 h 3571875"/>
                  <a:gd name="connsiteX14" fmla="*/ 1341834 w 3571875"/>
                  <a:gd name="connsiteY14" fmla="*/ 3360147 h 3571875"/>
                  <a:gd name="connsiteX15" fmla="*/ 1258014 w 3571875"/>
                  <a:gd name="connsiteY15" fmla="*/ 3395390 h 3571875"/>
                  <a:gd name="connsiteX16" fmla="*/ 1023699 w 3571875"/>
                  <a:gd name="connsiteY16" fmla="*/ 3298235 h 3571875"/>
                  <a:gd name="connsiteX17" fmla="*/ 988457 w 3571875"/>
                  <a:gd name="connsiteY17" fmla="*/ 3262992 h 3571875"/>
                  <a:gd name="connsiteX18" fmla="*/ 988457 w 3571875"/>
                  <a:gd name="connsiteY18" fmla="*/ 3213462 h 3571875"/>
                  <a:gd name="connsiteX19" fmla="*/ 1077992 w 3571875"/>
                  <a:gd name="connsiteY19" fmla="*/ 2998197 h 3571875"/>
                  <a:gd name="connsiteX20" fmla="*/ 1046559 w 3571875"/>
                  <a:gd name="connsiteY20" fmla="*/ 2893422 h 3571875"/>
                  <a:gd name="connsiteX21" fmla="*/ 679847 w 3571875"/>
                  <a:gd name="connsiteY21" fmla="*/ 2526710 h 3571875"/>
                  <a:gd name="connsiteX22" fmla="*/ 575072 w 3571875"/>
                  <a:gd name="connsiteY22" fmla="*/ 2495277 h 3571875"/>
                  <a:gd name="connsiteX23" fmla="*/ 359807 w 3571875"/>
                  <a:gd name="connsiteY23" fmla="*/ 2584812 h 3571875"/>
                  <a:gd name="connsiteX24" fmla="*/ 275987 w 3571875"/>
                  <a:gd name="connsiteY24" fmla="*/ 2549570 h 3571875"/>
                  <a:gd name="connsiteX25" fmla="*/ 178832 w 3571875"/>
                  <a:gd name="connsiteY25" fmla="*/ 2315255 h 3571875"/>
                  <a:gd name="connsiteX26" fmla="*/ 214074 w 3571875"/>
                  <a:gd name="connsiteY26" fmla="*/ 2231435 h 3571875"/>
                  <a:gd name="connsiteX27" fmla="*/ 429339 w 3571875"/>
                  <a:gd name="connsiteY27" fmla="*/ 2141900 h 3571875"/>
                  <a:gd name="connsiteX28" fmla="*/ 480774 w 3571875"/>
                  <a:gd name="connsiteY28" fmla="*/ 2045697 h 3571875"/>
                  <a:gd name="connsiteX29" fmla="*/ 480774 w 3571875"/>
                  <a:gd name="connsiteY29" fmla="*/ 1527537 h 3571875"/>
                  <a:gd name="connsiteX30" fmla="*/ 429339 w 3571875"/>
                  <a:gd name="connsiteY30" fmla="*/ 1431335 h 3571875"/>
                  <a:gd name="connsiteX31" fmla="*/ 214074 w 3571875"/>
                  <a:gd name="connsiteY31" fmla="*/ 1341800 h 3571875"/>
                  <a:gd name="connsiteX32" fmla="*/ 178832 w 3571875"/>
                  <a:gd name="connsiteY32" fmla="*/ 1306557 h 3571875"/>
                  <a:gd name="connsiteX33" fmla="*/ 178832 w 3571875"/>
                  <a:gd name="connsiteY33" fmla="*/ 1257027 h 3571875"/>
                  <a:gd name="connsiteX34" fmla="*/ 275987 w 3571875"/>
                  <a:gd name="connsiteY34" fmla="*/ 1022712 h 3571875"/>
                  <a:gd name="connsiteX35" fmla="*/ 311229 w 3571875"/>
                  <a:gd name="connsiteY35" fmla="*/ 987470 h 3571875"/>
                  <a:gd name="connsiteX36" fmla="*/ 360759 w 3571875"/>
                  <a:gd name="connsiteY36" fmla="*/ 987470 h 3571875"/>
                  <a:gd name="connsiteX37" fmla="*/ 576024 w 3571875"/>
                  <a:gd name="connsiteY37" fmla="*/ 1077005 h 3571875"/>
                  <a:gd name="connsiteX38" fmla="*/ 680799 w 3571875"/>
                  <a:gd name="connsiteY38" fmla="*/ 1045572 h 3571875"/>
                  <a:gd name="connsiteX39" fmla="*/ 1047512 w 3571875"/>
                  <a:gd name="connsiteY39" fmla="*/ 678860 h 3571875"/>
                  <a:gd name="connsiteX40" fmla="*/ 1078944 w 3571875"/>
                  <a:gd name="connsiteY40" fmla="*/ 574085 h 3571875"/>
                  <a:gd name="connsiteX41" fmla="*/ 989409 w 3571875"/>
                  <a:gd name="connsiteY41" fmla="*/ 358820 h 3571875"/>
                  <a:gd name="connsiteX42" fmla="*/ 989409 w 3571875"/>
                  <a:gd name="connsiteY42" fmla="*/ 309290 h 3571875"/>
                  <a:gd name="connsiteX43" fmla="*/ 1024652 w 3571875"/>
                  <a:gd name="connsiteY43" fmla="*/ 274047 h 3571875"/>
                  <a:gd name="connsiteX44" fmla="*/ 1258967 w 3571875"/>
                  <a:gd name="connsiteY44" fmla="*/ 176892 h 3571875"/>
                  <a:gd name="connsiteX45" fmla="*/ 1342787 w 3571875"/>
                  <a:gd name="connsiteY45" fmla="*/ 212135 h 3571875"/>
                  <a:gd name="connsiteX46" fmla="*/ 1432322 w 3571875"/>
                  <a:gd name="connsiteY46" fmla="*/ 427400 h 3571875"/>
                  <a:gd name="connsiteX47" fmla="*/ 1544717 w 3571875"/>
                  <a:gd name="connsiteY47" fmla="*/ 474072 h 3571875"/>
                  <a:gd name="connsiteX48" fmla="*/ 1591389 w 3571875"/>
                  <a:gd name="connsiteY48" fmla="*/ 361677 h 3571875"/>
                  <a:gd name="connsiteX49" fmla="*/ 1501854 w 3571875"/>
                  <a:gd name="connsiteY49" fmla="*/ 146412 h 3571875"/>
                  <a:gd name="connsiteX50" fmla="*/ 1192292 w 3571875"/>
                  <a:gd name="connsiteY50" fmla="*/ 17825 h 3571875"/>
                  <a:gd name="connsiteX51" fmla="*/ 957977 w 3571875"/>
                  <a:gd name="connsiteY51" fmla="*/ 114980 h 3571875"/>
                  <a:gd name="connsiteX52" fmla="*/ 829389 w 3571875"/>
                  <a:gd name="connsiteY52" fmla="*/ 243567 h 3571875"/>
                  <a:gd name="connsiteX53" fmla="*/ 829389 w 3571875"/>
                  <a:gd name="connsiteY53" fmla="*/ 425495 h 3571875"/>
                  <a:gd name="connsiteX54" fmla="*/ 892254 w 3571875"/>
                  <a:gd name="connsiteY54" fmla="*/ 576942 h 3571875"/>
                  <a:gd name="connsiteX55" fmla="*/ 576977 w 3571875"/>
                  <a:gd name="connsiteY55" fmla="*/ 892220 h 3571875"/>
                  <a:gd name="connsiteX56" fmla="*/ 425529 w 3571875"/>
                  <a:gd name="connsiteY56" fmla="*/ 829355 h 3571875"/>
                  <a:gd name="connsiteX57" fmla="*/ 243602 w 3571875"/>
                  <a:gd name="connsiteY57" fmla="*/ 829355 h 3571875"/>
                  <a:gd name="connsiteX58" fmla="*/ 115014 w 3571875"/>
                  <a:gd name="connsiteY58" fmla="*/ 957942 h 3571875"/>
                  <a:gd name="connsiteX59" fmla="*/ 17859 w 3571875"/>
                  <a:gd name="connsiteY59" fmla="*/ 1192257 h 3571875"/>
                  <a:gd name="connsiteX60" fmla="*/ 17859 w 3571875"/>
                  <a:gd name="connsiteY60" fmla="*/ 1374185 h 3571875"/>
                  <a:gd name="connsiteX61" fmla="*/ 146447 w 3571875"/>
                  <a:gd name="connsiteY61" fmla="*/ 1502772 h 3571875"/>
                  <a:gd name="connsiteX62" fmla="*/ 297894 w 3571875"/>
                  <a:gd name="connsiteY62" fmla="*/ 1565637 h 3571875"/>
                  <a:gd name="connsiteX63" fmla="*/ 297894 w 3571875"/>
                  <a:gd name="connsiteY63" fmla="*/ 2011407 h 3571875"/>
                  <a:gd name="connsiteX64" fmla="*/ 146447 w 3571875"/>
                  <a:gd name="connsiteY64" fmla="*/ 2074272 h 3571875"/>
                  <a:gd name="connsiteX65" fmla="*/ 17859 w 3571875"/>
                  <a:gd name="connsiteY65" fmla="*/ 2383835 h 3571875"/>
                  <a:gd name="connsiteX66" fmla="*/ 115014 w 3571875"/>
                  <a:gd name="connsiteY66" fmla="*/ 2615292 h 3571875"/>
                  <a:gd name="connsiteX67" fmla="*/ 424577 w 3571875"/>
                  <a:gd name="connsiteY67" fmla="*/ 2743880 h 3571875"/>
                  <a:gd name="connsiteX68" fmla="*/ 576024 w 3571875"/>
                  <a:gd name="connsiteY68" fmla="*/ 2681015 h 3571875"/>
                  <a:gd name="connsiteX69" fmla="*/ 891302 w 3571875"/>
                  <a:gd name="connsiteY69" fmla="*/ 2996292 h 3571875"/>
                  <a:gd name="connsiteX70" fmla="*/ 828437 w 3571875"/>
                  <a:gd name="connsiteY70" fmla="*/ 3147740 h 3571875"/>
                  <a:gd name="connsiteX71" fmla="*/ 828437 w 3571875"/>
                  <a:gd name="connsiteY71" fmla="*/ 3329667 h 3571875"/>
                  <a:gd name="connsiteX72" fmla="*/ 957024 w 3571875"/>
                  <a:gd name="connsiteY72" fmla="*/ 3458255 h 3571875"/>
                  <a:gd name="connsiteX73" fmla="*/ 1191339 w 3571875"/>
                  <a:gd name="connsiteY73" fmla="*/ 3555410 h 3571875"/>
                  <a:gd name="connsiteX74" fmla="*/ 1500902 w 3571875"/>
                  <a:gd name="connsiteY74" fmla="*/ 3426822 h 3571875"/>
                  <a:gd name="connsiteX75" fmla="*/ 1563767 w 3571875"/>
                  <a:gd name="connsiteY75" fmla="*/ 3275375 h 3571875"/>
                  <a:gd name="connsiteX76" fmla="*/ 2009537 w 3571875"/>
                  <a:gd name="connsiteY76" fmla="*/ 3275375 h 3571875"/>
                  <a:gd name="connsiteX77" fmla="*/ 2072402 w 3571875"/>
                  <a:gd name="connsiteY77" fmla="*/ 3426822 h 3571875"/>
                  <a:gd name="connsiteX78" fmla="*/ 2291477 w 3571875"/>
                  <a:gd name="connsiteY78" fmla="*/ 3573507 h 3571875"/>
                  <a:gd name="connsiteX79" fmla="*/ 2381964 w 3571875"/>
                  <a:gd name="connsiteY79" fmla="*/ 3555410 h 3571875"/>
                  <a:gd name="connsiteX80" fmla="*/ 2616279 w 3571875"/>
                  <a:gd name="connsiteY80" fmla="*/ 3458255 h 3571875"/>
                  <a:gd name="connsiteX81" fmla="*/ 2744867 w 3571875"/>
                  <a:gd name="connsiteY81" fmla="*/ 3148692 h 3571875"/>
                  <a:gd name="connsiteX82" fmla="*/ 2682002 w 3571875"/>
                  <a:gd name="connsiteY82" fmla="*/ 2997245 h 3571875"/>
                  <a:gd name="connsiteX83" fmla="*/ 2997279 w 3571875"/>
                  <a:gd name="connsiteY83" fmla="*/ 2681967 h 3571875"/>
                  <a:gd name="connsiteX84" fmla="*/ 3148727 w 3571875"/>
                  <a:gd name="connsiteY84" fmla="*/ 2744832 h 3571875"/>
                  <a:gd name="connsiteX85" fmla="*/ 3458290 w 3571875"/>
                  <a:gd name="connsiteY85" fmla="*/ 2616245 h 3571875"/>
                  <a:gd name="connsiteX86" fmla="*/ 3555444 w 3571875"/>
                  <a:gd name="connsiteY86" fmla="*/ 2381930 h 3571875"/>
                  <a:gd name="connsiteX87" fmla="*/ 3555444 w 3571875"/>
                  <a:gd name="connsiteY87" fmla="*/ 2200002 h 3571875"/>
                  <a:gd name="connsiteX88" fmla="*/ 3426857 w 3571875"/>
                  <a:gd name="connsiteY88" fmla="*/ 2071415 h 3571875"/>
                  <a:gd name="connsiteX89" fmla="*/ 3211592 w 3571875"/>
                  <a:gd name="connsiteY89" fmla="*/ 1981880 h 3571875"/>
                  <a:gd name="connsiteX90" fmla="*/ 3099197 w 3571875"/>
                  <a:gd name="connsiteY90" fmla="*/ 2028552 h 3571875"/>
                  <a:gd name="connsiteX91" fmla="*/ 3145869 w 3571875"/>
                  <a:gd name="connsiteY91" fmla="*/ 2140947 h 3571875"/>
                  <a:gd name="connsiteX92" fmla="*/ 3361135 w 3571875"/>
                  <a:gd name="connsiteY92" fmla="*/ 2230482 h 3571875"/>
                  <a:gd name="connsiteX93" fmla="*/ 3396377 w 3571875"/>
                  <a:gd name="connsiteY93" fmla="*/ 2265725 h 3571875"/>
                  <a:gd name="connsiteX94" fmla="*/ 3396377 w 3571875"/>
                  <a:gd name="connsiteY94" fmla="*/ 2315255 h 3571875"/>
                  <a:gd name="connsiteX95" fmla="*/ 3298269 w 3571875"/>
                  <a:gd name="connsiteY95" fmla="*/ 2549570 h 3571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3571875" h="3571875">
                    <a:moveTo>
                      <a:pt x="3298269" y="2549570"/>
                    </a:moveTo>
                    <a:cubicBezTo>
                      <a:pt x="3284935" y="2582907"/>
                      <a:pt x="3246835" y="2598147"/>
                      <a:pt x="3214450" y="2584812"/>
                    </a:cubicBezTo>
                    <a:lnTo>
                      <a:pt x="2999185" y="2495277"/>
                    </a:lnTo>
                    <a:cubicBezTo>
                      <a:pt x="2961085" y="2479085"/>
                      <a:pt x="2917269" y="2492420"/>
                      <a:pt x="2894410" y="2526710"/>
                    </a:cubicBezTo>
                    <a:cubicBezTo>
                      <a:pt x="2797254" y="2672442"/>
                      <a:pt x="2673429" y="2796267"/>
                      <a:pt x="2527697" y="2893422"/>
                    </a:cubicBezTo>
                    <a:cubicBezTo>
                      <a:pt x="2493407" y="2916282"/>
                      <a:pt x="2480072" y="2960097"/>
                      <a:pt x="2496265" y="2998197"/>
                    </a:cubicBezTo>
                    <a:lnTo>
                      <a:pt x="2584847" y="3213462"/>
                    </a:lnTo>
                    <a:cubicBezTo>
                      <a:pt x="2598182" y="3245847"/>
                      <a:pt x="2582942" y="3283947"/>
                      <a:pt x="2549604" y="3297282"/>
                    </a:cubicBezTo>
                    <a:lnTo>
                      <a:pt x="2315289" y="3395390"/>
                    </a:lnTo>
                    <a:cubicBezTo>
                      <a:pt x="2282905" y="3408725"/>
                      <a:pt x="2244805" y="3393485"/>
                      <a:pt x="2231469" y="3360147"/>
                    </a:cubicBezTo>
                    <a:lnTo>
                      <a:pt x="2141935" y="3144882"/>
                    </a:lnTo>
                    <a:cubicBezTo>
                      <a:pt x="2125742" y="3106782"/>
                      <a:pt x="2085737" y="3084875"/>
                      <a:pt x="2045732" y="3093447"/>
                    </a:cubicBezTo>
                    <a:cubicBezTo>
                      <a:pt x="1874282" y="3127737"/>
                      <a:pt x="1699974" y="3127737"/>
                      <a:pt x="1527572" y="3093447"/>
                    </a:cubicBezTo>
                    <a:cubicBezTo>
                      <a:pt x="1487567" y="3085827"/>
                      <a:pt x="1446609" y="3106782"/>
                      <a:pt x="1431369" y="3144882"/>
                    </a:cubicBezTo>
                    <a:lnTo>
                      <a:pt x="1341834" y="3360147"/>
                    </a:lnTo>
                    <a:cubicBezTo>
                      <a:pt x="1328499" y="3392532"/>
                      <a:pt x="1290399" y="3408725"/>
                      <a:pt x="1258014" y="3395390"/>
                    </a:cubicBezTo>
                    <a:lnTo>
                      <a:pt x="1023699" y="3298235"/>
                    </a:lnTo>
                    <a:cubicBezTo>
                      <a:pt x="1007507" y="3291567"/>
                      <a:pt x="995124" y="3279185"/>
                      <a:pt x="988457" y="3262992"/>
                    </a:cubicBezTo>
                    <a:cubicBezTo>
                      <a:pt x="981789" y="3246800"/>
                      <a:pt x="981789" y="3229655"/>
                      <a:pt x="988457" y="3213462"/>
                    </a:cubicBezTo>
                    <a:lnTo>
                      <a:pt x="1077992" y="2998197"/>
                    </a:lnTo>
                    <a:cubicBezTo>
                      <a:pt x="1094184" y="2960097"/>
                      <a:pt x="1080849" y="2916282"/>
                      <a:pt x="1046559" y="2893422"/>
                    </a:cubicBezTo>
                    <a:cubicBezTo>
                      <a:pt x="900827" y="2796267"/>
                      <a:pt x="777002" y="2672442"/>
                      <a:pt x="679847" y="2526710"/>
                    </a:cubicBezTo>
                    <a:cubicBezTo>
                      <a:pt x="656987" y="2492420"/>
                      <a:pt x="613172" y="2479085"/>
                      <a:pt x="575072" y="2495277"/>
                    </a:cubicBezTo>
                    <a:lnTo>
                      <a:pt x="359807" y="2584812"/>
                    </a:lnTo>
                    <a:cubicBezTo>
                      <a:pt x="326469" y="2598147"/>
                      <a:pt x="289322" y="2582907"/>
                      <a:pt x="275987" y="2549570"/>
                    </a:cubicBezTo>
                    <a:lnTo>
                      <a:pt x="178832" y="2315255"/>
                    </a:lnTo>
                    <a:cubicBezTo>
                      <a:pt x="165497" y="2282870"/>
                      <a:pt x="180737" y="2244770"/>
                      <a:pt x="214074" y="2231435"/>
                    </a:cubicBezTo>
                    <a:lnTo>
                      <a:pt x="429339" y="2141900"/>
                    </a:lnTo>
                    <a:cubicBezTo>
                      <a:pt x="467439" y="2125707"/>
                      <a:pt x="489347" y="2085702"/>
                      <a:pt x="480774" y="2045697"/>
                    </a:cubicBezTo>
                    <a:cubicBezTo>
                      <a:pt x="446484" y="1874247"/>
                      <a:pt x="446484" y="1699940"/>
                      <a:pt x="480774" y="1527537"/>
                    </a:cubicBezTo>
                    <a:cubicBezTo>
                      <a:pt x="488394" y="1487532"/>
                      <a:pt x="467439" y="1446575"/>
                      <a:pt x="429339" y="1431335"/>
                    </a:cubicBezTo>
                    <a:lnTo>
                      <a:pt x="214074" y="1341800"/>
                    </a:lnTo>
                    <a:cubicBezTo>
                      <a:pt x="197882" y="1335132"/>
                      <a:pt x="185499" y="1322750"/>
                      <a:pt x="178832" y="1306557"/>
                    </a:cubicBezTo>
                    <a:cubicBezTo>
                      <a:pt x="172164" y="1290365"/>
                      <a:pt x="172164" y="1273220"/>
                      <a:pt x="178832" y="1257027"/>
                    </a:cubicBezTo>
                    <a:lnTo>
                      <a:pt x="275987" y="1022712"/>
                    </a:lnTo>
                    <a:cubicBezTo>
                      <a:pt x="282654" y="1006520"/>
                      <a:pt x="295037" y="994137"/>
                      <a:pt x="311229" y="987470"/>
                    </a:cubicBezTo>
                    <a:cubicBezTo>
                      <a:pt x="327422" y="980802"/>
                      <a:pt x="344567" y="980802"/>
                      <a:pt x="360759" y="987470"/>
                    </a:cubicBezTo>
                    <a:lnTo>
                      <a:pt x="576024" y="1077005"/>
                    </a:lnTo>
                    <a:cubicBezTo>
                      <a:pt x="614124" y="1093197"/>
                      <a:pt x="657939" y="1079862"/>
                      <a:pt x="680799" y="1045572"/>
                    </a:cubicBezTo>
                    <a:cubicBezTo>
                      <a:pt x="777954" y="899840"/>
                      <a:pt x="901779" y="776015"/>
                      <a:pt x="1047512" y="678860"/>
                    </a:cubicBezTo>
                    <a:cubicBezTo>
                      <a:pt x="1081802" y="656000"/>
                      <a:pt x="1095137" y="612185"/>
                      <a:pt x="1078944" y="574085"/>
                    </a:cubicBezTo>
                    <a:lnTo>
                      <a:pt x="989409" y="358820"/>
                    </a:lnTo>
                    <a:cubicBezTo>
                      <a:pt x="982742" y="342627"/>
                      <a:pt x="982742" y="325482"/>
                      <a:pt x="989409" y="309290"/>
                    </a:cubicBezTo>
                    <a:cubicBezTo>
                      <a:pt x="996077" y="293097"/>
                      <a:pt x="1008459" y="280715"/>
                      <a:pt x="1024652" y="274047"/>
                    </a:cubicBezTo>
                    <a:lnTo>
                      <a:pt x="1258967" y="176892"/>
                    </a:lnTo>
                    <a:cubicBezTo>
                      <a:pt x="1291352" y="163557"/>
                      <a:pt x="1329452" y="178797"/>
                      <a:pt x="1342787" y="212135"/>
                    </a:cubicBezTo>
                    <a:lnTo>
                      <a:pt x="1432322" y="427400"/>
                    </a:lnTo>
                    <a:cubicBezTo>
                      <a:pt x="1450419" y="471215"/>
                      <a:pt x="1500902" y="492170"/>
                      <a:pt x="1544717" y="474072"/>
                    </a:cubicBezTo>
                    <a:cubicBezTo>
                      <a:pt x="1588532" y="455975"/>
                      <a:pt x="1609487" y="405492"/>
                      <a:pt x="1591389" y="361677"/>
                    </a:cubicBezTo>
                    <a:lnTo>
                      <a:pt x="1501854" y="146412"/>
                    </a:lnTo>
                    <a:cubicBezTo>
                      <a:pt x="1451372" y="25445"/>
                      <a:pt x="1313259" y="-31705"/>
                      <a:pt x="1192292" y="17825"/>
                    </a:cubicBezTo>
                    <a:lnTo>
                      <a:pt x="957977" y="114980"/>
                    </a:lnTo>
                    <a:cubicBezTo>
                      <a:pt x="899874" y="138792"/>
                      <a:pt x="854154" y="184512"/>
                      <a:pt x="829389" y="243567"/>
                    </a:cubicBezTo>
                    <a:cubicBezTo>
                      <a:pt x="805577" y="301670"/>
                      <a:pt x="805577" y="366440"/>
                      <a:pt x="829389" y="425495"/>
                    </a:cubicBezTo>
                    <a:lnTo>
                      <a:pt x="892254" y="576942"/>
                    </a:lnTo>
                    <a:cubicBezTo>
                      <a:pt x="772239" y="665525"/>
                      <a:pt x="666512" y="771252"/>
                      <a:pt x="576977" y="892220"/>
                    </a:cubicBezTo>
                    <a:lnTo>
                      <a:pt x="425529" y="829355"/>
                    </a:lnTo>
                    <a:cubicBezTo>
                      <a:pt x="367427" y="805542"/>
                      <a:pt x="302657" y="805542"/>
                      <a:pt x="243602" y="829355"/>
                    </a:cubicBezTo>
                    <a:cubicBezTo>
                      <a:pt x="185499" y="853167"/>
                      <a:pt x="139779" y="898887"/>
                      <a:pt x="115014" y="957942"/>
                    </a:cubicBezTo>
                    <a:lnTo>
                      <a:pt x="17859" y="1192257"/>
                    </a:lnTo>
                    <a:cubicBezTo>
                      <a:pt x="-5953" y="1250360"/>
                      <a:pt x="-5953" y="1315130"/>
                      <a:pt x="17859" y="1374185"/>
                    </a:cubicBezTo>
                    <a:cubicBezTo>
                      <a:pt x="41672" y="1432287"/>
                      <a:pt x="87392" y="1478007"/>
                      <a:pt x="146447" y="1502772"/>
                    </a:cubicBezTo>
                    <a:lnTo>
                      <a:pt x="297894" y="1565637"/>
                    </a:lnTo>
                    <a:cubicBezTo>
                      <a:pt x="275034" y="1714227"/>
                      <a:pt x="275034" y="1862817"/>
                      <a:pt x="297894" y="2011407"/>
                    </a:cubicBezTo>
                    <a:lnTo>
                      <a:pt x="146447" y="2074272"/>
                    </a:lnTo>
                    <a:cubicBezTo>
                      <a:pt x="25479" y="2124755"/>
                      <a:pt x="-31671" y="2262867"/>
                      <a:pt x="17859" y="2383835"/>
                    </a:cubicBezTo>
                    <a:lnTo>
                      <a:pt x="115014" y="2615292"/>
                    </a:lnTo>
                    <a:cubicBezTo>
                      <a:pt x="164544" y="2736260"/>
                      <a:pt x="303609" y="2793410"/>
                      <a:pt x="424577" y="2743880"/>
                    </a:cubicBezTo>
                    <a:lnTo>
                      <a:pt x="576024" y="2681015"/>
                    </a:lnTo>
                    <a:cubicBezTo>
                      <a:pt x="664607" y="2801030"/>
                      <a:pt x="770334" y="2906757"/>
                      <a:pt x="891302" y="2996292"/>
                    </a:cubicBezTo>
                    <a:lnTo>
                      <a:pt x="828437" y="3147740"/>
                    </a:lnTo>
                    <a:cubicBezTo>
                      <a:pt x="804624" y="3205842"/>
                      <a:pt x="804624" y="3270612"/>
                      <a:pt x="828437" y="3329667"/>
                    </a:cubicBezTo>
                    <a:cubicBezTo>
                      <a:pt x="852249" y="3387770"/>
                      <a:pt x="897969" y="3433490"/>
                      <a:pt x="957024" y="3458255"/>
                    </a:cubicBezTo>
                    <a:lnTo>
                      <a:pt x="1191339" y="3555410"/>
                    </a:lnTo>
                    <a:cubicBezTo>
                      <a:pt x="1312307" y="3604940"/>
                      <a:pt x="1451372" y="3547790"/>
                      <a:pt x="1500902" y="3426822"/>
                    </a:cubicBezTo>
                    <a:lnTo>
                      <a:pt x="1563767" y="3275375"/>
                    </a:lnTo>
                    <a:cubicBezTo>
                      <a:pt x="1712357" y="3298235"/>
                      <a:pt x="1860947" y="3298235"/>
                      <a:pt x="2009537" y="3275375"/>
                    </a:cubicBezTo>
                    <a:lnTo>
                      <a:pt x="2072402" y="3426822"/>
                    </a:lnTo>
                    <a:cubicBezTo>
                      <a:pt x="2110502" y="3518262"/>
                      <a:pt x="2199085" y="3573507"/>
                      <a:pt x="2291477" y="3573507"/>
                    </a:cubicBezTo>
                    <a:cubicBezTo>
                      <a:pt x="2321957" y="3573507"/>
                      <a:pt x="2352437" y="3567792"/>
                      <a:pt x="2381964" y="3555410"/>
                    </a:cubicBezTo>
                    <a:lnTo>
                      <a:pt x="2616279" y="3458255"/>
                    </a:lnTo>
                    <a:cubicBezTo>
                      <a:pt x="2737247" y="3407772"/>
                      <a:pt x="2794397" y="3269660"/>
                      <a:pt x="2744867" y="3148692"/>
                    </a:cubicBezTo>
                    <a:lnTo>
                      <a:pt x="2682002" y="2997245"/>
                    </a:lnTo>
                    <a:cubicBezTo>
                      <a:pt x="2802017" y="2908662"/>
                      <a:pt x="2907744" y="2802935"/>
                      <a:pt x="2997279" y="2681967"/>
                    </a:cubicBezTo>
                    <a:lnTo>
                      <a:pt x="3148727" y="2744832"/>
                    </a:lnTo>
                    <a:cubicBezTo>
                      <a:pt x="3269694" y="2795315"/>
                      <a:pt x="3408760" y="2737212"/>
                      <a:pt x="3458290" y="2616245"/>
                    </a:cubicBezTo>
                    <a:lnTo>
                      <a:pt x="3555444" y="2381930"/>
                    </a:lnTo>
                    <a:cubicBezTo>
                      <a:pt x="3579257" y="2323827"/>
                      <a:pt x="3579257" y="2259057"/>
                      <a:pt x="3555444" y="2200002"/>
                    </a:cubicBezTo>
                    <a:cubicBezTo>
                      <a:pt x="3531632" y="2141900"/>
                      <a:pt x="3485912" y="2096180"/>
                      <a:pt x="3426857" y="2071415"/>
                    </a:cubicBezTo>
                    <a:lnTo>
                      <a:pt x="3211592" y="1981880"/>
                    </a:lnTo>
                    <a:cubicBezTo>
                      <a:pt x="3167777" y="1963782"/>
                      <a:pt x="3117294" y="1984737"/>
                      <a:pt x="3099197" y="2028552"/>
                    </a:cubicBezTo>
                    <a:cubicBezTo>
                      <a:pt x="3081100" y="2072367"/>
                      <a:pt x="3102054" y="2122850"/>
                      <a:pt x="3145869" y="2140947"/>
                    </a:cubicBezTo>
                    <a:lnTo>
                      <a:pt x="3361135" y="2230482"/>
                    </a:lnTo>
                    <a:cubicBezTo>
                      <a:pt x="3377327" y="2237150"/>
                      <a:pt x="3389710" y="2249532"/>
                      <a:pt x="3396377" y="2265725"/>
                    </a:cubicBezTo>
                    <a:cubicBezTo>
                      <a:pt x="3403044" y="2281917"/>
                      <a:pt x="3403044" y="2299062"/>
                      <a:pt x="3396377" y="2315255"/>
                    </a:cubicBezTo>
                    <a:lnTo>
                      <a:pt x="3298269" y="25495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342900">
                  <a:buClrTx/>
                  <a:defRPr/>
                </a:pPr>
                <a:endParaRPr lang="en-IN" sz="788" kern="120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45" name="Freeform: Shape 333">
                <a:extLst>
                  <a:ext uri="{FF2B5EF4-FFF2-40B4-BE49-F238E27FC236}">
                    <a16:creationId xmlns:a16="http://schemas.microsoft.com/office/drawing/2014/main" id="{91FB7BE8-C237-F441-A076-F9B10A35C104}"/>
                  </a:ext>
                </a:extLst>
              </p:cNvPr>
              <p:cNvSpPr/>
              <p:nvPr/>
            </p:nvSpPr>
            <p:spPr>
              <a:xfrm>
                <a:off x="4786040" y="3195047"/>
                <a:ext cx="1514475" cy="1514475"/>
              </a:xfrm>
              <a:custGeom>
                <a:avLst/>
                <a:gdLst>
                  <a:gd name="connsiteX0" fmla="*/ 758224 w 1514475"/>
                  <a:gd name="connsiteY0" fmla="*/ 172402 h 1514475"/>
                  <a:gd name="connsiteX1" fmla="*/ 843949 w 1514475"/>
                  <a:gd name="connsiteY1" fmla="*/ 85725 h 1514475"/>
                  <a:gd name="connsiteX2" fmla="*/ 757272 w 1514475"/>
                  <a:gd name="connsiteY2" fmla="*/ 0 h 1514475"/>
                  <a:gd name="connsiteX3" fmla="*/ 756319 w 1514475"/>
                  <a:gd name="connsiteY3" fmla="*/ 0 h 1514475"/>
                  <a:gd name="connsiteX4" fmla="*/ 219109 w 1514475"/>
                  <a:gd name="connsiteY4" fmla="*/ 226695 h 1514475"/>
                  <a:gd name="connsiteX5" fmla="*/ 34 w 1514475"/>
                  <a:gd name="connsiteY5" fmla="*/ 766762 h 1514475"/>
                  <a:gd name="connsiteX6" fmla="*/ 226729 w 1514475"/>
                  <a:gd name="connsiteY6" fmla="*/ 1303973 h 1514475"/>
                  <a:gd name="connsiteX7" fmla="*/ 761082 w 1514475"/>
                  <a:gd name="connsiteY7" fmla="*/ 1523048 h 1514475"/>
                  <a:gd name="connsiteX8" fmla="*/ 766797 w 1514475"/>
                  <a:gd name="connsiteY8" fmla="*/ 1523048 h 1514475"/>
                  <a:gd name="connsiteX9" fmla="*/ 1304007 w 1514475"/>
                  <a:gd name="connsiteY9" fmla="*/ 1296352 h 1514475"/>
                  <a:gd name="connsiteX10" fmla="*/ 1523082 w 1514475"/>
                  <a:gd name="connsiteY10" fmla="*/ 756285 h 1514475"/>
                  <a:gd name="connsiteX11" fmla="*/ 1436404 w 1514475"/>
                  <a:gd name="connsiteY11" fmla="*/ 670560 h 1514475"/>
                  <a:gd name="connsiteX12" fmla="*/ 1435452 w 1514475"/>
                  <a:gd name="connsiteY12" fmla="*/ 670560 h 1514475"/>
                  <a:gd name="connsiteX13" fmla="*/ 1349727 w 1514475"/>
                  <a:gd name="connsiteY13" fmla="*/ 757237 h 1514475"/>
                  <a:gd name="connsiteX14" fmla="*/ 1180182 w 1514475"/>
                  <a:gd name="connsiteY14" fmla="*/ 1175385 h 1514475"/>
                  <a:gd name="connsiteX15" fmla="*/ 764892 w 1514475"/>
                  <a:gd name="connsiteY15" fmla="*/ 1350645 h 1514475"/>
                  <a:gd name="connsiteX16" fmla="*/ 760129 w 1514475"/>
                  <a:gd name="connsiteY16" fmla="*/ 1350645 h 1514475"/>
                  <a:gd name="connsiteX17" fmla="*/ 346744 w 1514475"/>
                  <a:gd name="connsiteY17" fmla="*/ 1181100 h 1514475"/>
                  <a:gd name="connsiteX18" fmla="*/ 171484 w 1514475"/>
                  <a:gd name="connsiteY18" fmla="*/ 765810 h 1514475"/>
                  <a:gd name="connsiteX19" fmla="*/ 341029 w 1514475"/>
                  <a:gd name="connsiteY19" fmla="*/ 347662 h 1514475"/>
                  <a:gd name="connsiteX20" fmla="*/ 758224 w 1514475"/>
                  <a:gd name="connsiteY20" fmla="*/ 172402 h 1514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514475" h="1514475">
                    <a:moveTo>
                      <a:pt x="758224" y="172402"/>
                    </a:moveTo>
                    <a:cubicBezTo>
                      <a:pt x="805849" y="172402"/>
                      <a:pt x="843949" y="133350"/>
                      <a:pt x="843949" y="85725"/>
                    </a:cubicBezTo>
                    <a:cubicBezTo>
                      <a:pt x="843949" y="38100"/>
                      <a:pt x="804897" y="0"/>
                      <a:pt x="757272" y="0"/>
                    </a:cubicBezTo>
                    <a:cubicBezTo>
                      <a:pt x="757272" y="0"/>
                      <a:pt x="757272" y="0"/>
                      <a:pt x="756319" y="0"/>
                    </a:cubicBezTo>
                    <a:cubicBezTo>
                      <a:pt x="552484" y="1905"/>
                      <a:pt x="361984" y="81915"/>
                      <a:pt x="219109" y="226695"/>
                    </a:cubicBezTo>
                    <a:cubicBezTo>
                      <a:pt x="76234" y="371475"/>
                      <a:pt x="-1871" y="563880"/>
                      <a:pt x="34" y="766762"/>
                    </a:cubicBezTo>
                    <a:cubicBezTo>
                      <a:pt x="1939" y="970598"/>
                      <a:pt x="81949" y="1161098"/>
                      <a:pt x="226729" y="1303973"/>
                    </a:cubicBezTo>
                    <a:cubicBezTo>
                      <a:pt x="370557" y="1445895"/>
                      <a:pt x="560104" y="1523048"/>
                      <a:pt x="761082" y="1523048"/>
                    </a:cubicBezTo>
                    <a:cubicBezTo>
                      <a:pt x="762987" y="1523048"/>
                      <a:pt x="764892" y="1523048"/>
                      <a:pt x="766797" y="1523048"/>
                    </a:cubicBezTo>
                    <a:cubicBezTo>
                      <a:pt x="970632" y="1521143"/>
                      <a:pt x="1161132" y="1441133"/>
                      <a:pt x="1304007" y="1296352"/>
                    </a:cubicBezTo>
                    <a:cubicBezTo>
                      <a:pt x="1446882" y="1151573"/>
                      <a:pt x="1524987" y="959168"/>
                      <a:pt x="1523082" y="756285"/>
                    </a:cubicBezTo>
                    <a:cubicBezTo>
                      <a:pt x="1523082" y="708660"/>
                      <a:pt x="1484029" y="670560"/>
                      <a:pt x="1436404" y="670560"/>
                    </a:cubicBezTo>
                    <a:cubicBezTo>
                      <a:pt x="1436404" y="670560"/>
                      <a:pt x="1436404" y="670560"/>
                      <a:pt x="1435452" y="670560"/>
                    </a:cubicBezTo>
                    <a:cubicBezTo>
                      <a:pt x="1387827" y="670560"/>
                      <a:pt x="1349727" y="709612"/>
                      <a:pt x="1349727" y="757237"/>
                    </a:cubicBezTo>
                    <a:cubicBezTo>
                      <a:pt x="1350679" y="914400"/>
                      <a:pt x="1290672" y="1062990"/>
                      <a:pt x="1180182" y="1175385"/>
                    </a:cubicBezTo>
                    <a:cubicBezTo>
                      <a:pt x="1069692" y="1287780"/>
                      <a:pt x="922054" y="1349693"/>
                      <a:pt x="764892" y="1350645"/>
                    </a:cubicBezTo>
                    <a:cubicBezTo>
                      <a:pt x="762987" y="1350645"/>
                      <a:pt x="762034" y="1350645"/>
                      <a:pt x="760129" y="1350645"/>
                    </a:cubicBezTo>
                    <a:cubicBezTo>
                      <a:pt x="604872" y="1350645"/>
                      <a:pt x="457234" y="1290637"/>
                      <a:pt x="346744" y="1181100"/>
                    </a:cubicBezTo>
                    <a:cubicBezTo>
                      <a:pt x="234349" y="1070610"/>
                      <a:pt x="172437" y="922973"/>
                      <a:pt x="171484" y="765810"/>
                    </a:cubicBezTo>
                    <a:cubicBezTo>
                      <a:pt x="170532" y="608648"/>
                      <a:pt x="230539" y="460058"/>
                      <a:pt x="341029" y="347662"/>
                    </a:cubicBezTo>
                    <a:cubicBezTo>
                      <a:pt x="453424" y="236220"/>
                      <a:pt x="601062" y="173355"/>
                      <a:pt x="758224" y="1724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342900">
                  <a:buClrTx/>
                  <a:defRPr/>
                </a:pPr>
                <a:endParaRPr lang="en-IN" sz="788" kern="120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46" name="Freeform: Shape 334">
                <a:extLst>
                  <a:ext uri="{FF2B5EF4-FFF2-40B4-BE49-F238E27FC236}">
                    <a16:creationId xmlns:a16="http://schemas.microsoft.com/office/drawing/2014/main" id="{919C7AD4-5C52-0544-8680-BE5122F7DE2F}"/>
                  </a:ext>
                </a:extLst>
              </p:cNvPr>
              <p:cNvSpPr/>
              <p:nvPr/>
            </p:nvSpPr>
            <p:spPr>
              <a:xfrm>
                <a:off x="5679519" y="1115739"/>
                <a:ext cx="2743200" cy="2752725"/>
              </a:xfrm>
              <a:custGeom>
                <a:avLst/>
                <a:gdLst>
                  <a:gd name="connsiteX0" fmla="*/ 2555558 w 2743200"/>
                  <a:gd name="connsiteY0" fmla="*/ 1664970 h 2752725"/>
                  <a:gd name="connsiteX1" fmla="*/ 2751773 w 2743200"/>
                  <a:gd name="connsiteY1" fmla="*/ 1468755 h 2752725"/>
                  <a:gd name="connsiteX2" fmla="*/ 2751773 w 2743200"/>
                  <a:gd name="connsiteY2" fmla="*/ 1284923 h 2752725"/>
                  <a:gd name="connsiteX3" fmla="*/ 2555558 w 2743200"/>
                  <a:gd name="connsiteY3" fmla="*/ 1088708 h 2752725"/>
                  <a:gd name="connsiteX4" fmla="*/ 2455545 w 2743200"/>
                  <a:gd name="connsiteY4" fmla="*/ 1088708 h 2752725"/>
                  <a:gd name="connsiteX5" fmla="*/ 2343150 w 2743200"/>
                  <a:gd name="connsiteY5" fmla="*/ 817245 h 2752725"/>
                  <a:gd name="connsiteX6" fmla="*/ 2414588 w 2743200"/>
                  <a:gd name="connsiteY6" fmla="*/ 745808 h 2752725"/>
                  <a:gd name="connsiteX7" fmla="*/ 2414588 w 2743200"/>
                  <a:gd name="connsiteY7" fmla="*/ 468630 h 2752725"/>
                  <a:gd name="connsiteX8" fmla="*/ 2284095 w 2743200"/>
                  <a:gd name="connsiteY8" fmla="*/ 338138 h 2752725"/>
                  <a:gd name="connsiteX9" fmla="*/ 2145983 w 2743200"/>
                  <a:gd name="connsiteY9" fmla="*/ 280988 h 2752725"/>
                  <a:gd name="connsiteX10" fmla="*/ 2007870 w 2743200"/>
                  <a:gd name="connsiteY10" fmla="*/ 338138 h 2752725"/>
                  <a:gd name="connsiteX11" fmla="*/ 1936433 w 2743200"/>
                  <a:gd name="connsiteY11" fmla="*/ 409575 h 2752725"/>
                  <a:gd name="connsiteX12" fmla="*/ 1664970 w 2743200"/>
                  <a:gd name="connsiteY12" fmla="*/ 297180 h 2752725"/>
                  <a:gd name="connsiteX13" fmla="*/ 1664970 w 2743200"/>
                  <a:gd name="connsiteY13" fmla="*/ 196215 h 2752725"/>
                  <a:gd name="connsiteX14" fmla="*/ 1468755 w 2743200"/>
                  <a:gd name="connsiteY14" fmla="*/ 0 h 2752725"/>
                  <a:gd name="connsiteX15" fmla="*/ 1283970 w 2743200"/>
                  <a:gd name="connsiteY15" fmla="*/ 0 h 2752725"/>
                  <a:gd name="connsiteX16" fmla="*/ 1087755 w 2743200"/>
                  <a:gd name="connsiteY16" fmla="*/ 196215 h 2752725"/>
                  <a:gd name="connsiteX17" fmla="*/ 1087755 w 2743200"/>
                  <a:gd name="connsiteY17" fmla="*/ 297180 h 2752725"/>
                  <a:gd name="connsiteX18" fmla="*/ 816293 w 2743200"/>
                  <a:gd name="connsiteY18" fmla="*/ 409575 h 2752725"/>
                  <a:gd name="connsiteX19" fmla="*/ 744855 w 2743200"/>
                  <a:gd name="connsiteY19" fmla="*/ 338138 h 2752725"/>
                  <a:gd name="connsiteX20" fmla="*/ 606743 w 2743200"/>
                  <a:gd name="connsiteY20" fmla="*/ 280988 h 2752725"/>
                  <a:gd name="connsiteX21" fmla="*/ 468630 w 2743200"/>
                  <a:gd name="connsiteY21" fmla="*/ 338138 h 2752725"/>
                  <a:gd name="connsiteX22" fmla="*/ 338138 w 2743200"/>
                  <a:gd name="connsiteY22" fmla="*/ 468630 h 2752725"/>
                  <a:gd name="connsiteX23" fmla="*/ 338138 w 2743200"/>
                  <a:gd name="connsiteY23" fmla="*/ 745808 h 2752725"/>
                  <a:gd name="connsiteX24" fmla="*/ 409575 w 2743200"/>
                  <a:gd name="connsiteY24" fmla="*/ 817245 h 2752725"/>
                  <a:gd name="connsiteX25" fmla="*/ 297180 w 2743200"/>
                  <a:gd name="connsiteY25" fmla="*/ 1088708 h 2752725"/>
                  <a:gd name="connsiteX26" fmla="*/ 196215 w 2743200"/>
                  <a:gd name="connsiteY26" fmla="*/ 1088708 h 2752725"/>
                  <a:gd name="connsiteX27" fmla="*/ 0 w 2743200"/>
                  <a:gd name="connsiteY27" fmla="*/ 1284923 h 2752725"/>
                  <a:gd name="connsiteX28" fmla="*/ 0 w 2743200"/>
                  <a:gd name="connsiteY28" fmla="*/ 1469708 h 2752725"/>
                  <a:gd name="connsiteX29" fmla="*/ 196215 w 2743200"/>
                  <a:gd name="connsiteY29" fmla="*/ 1665923 h 2752725"/>
                  <a:gd name="connsiteX30" fmla="*/ 297180 w 2743200"/>
                  <a:gd name="connsiteY30" fmla="*/ 1665923 h 2752725"/>
                  <a:gd name="connsiteX31" fmla="*/ 409575 w 2743200"/>
                  <a:gd name="connsiteY31" fmla="*/ 1937385 h 2752725"/>
                  <a:gd name="connsiteX32" fmla="*/ 338138 w 2743200"/>
                  <a:gd name="connsiteY32" fmla="*/ 2008823 h 2752725"/>
                  <a:gd name="connsiteX33" fmla="*/ 338138 w 2743200"/>
                  <a:gd name="connsiteY33" fmla="*/ 2286000 h 2752725"/>
                  <a:gd name="connsiteX34" fmla="*/ 468630 w 2743200"/>
                  <a:gd name="connsiteY34" fmla="*/ 2416493 h 2752725"/>
                  <a:gd name="connsiteX35" fmla="*/ 606743 w 2743200"/>
                  <a:gd name="connsiteY35" fmla="*/ 2473643 h 2752725"/>
                  <a:gd name="connsiteX36" fmla="*/ 744855 w 2743200"/>
                  <a:gd name="connsiteY36" fmla="*/ 2416493 h 2752725"/>
                  <a:gd name="connsiteX37" fmla="*/ 816293 w 2743200"/>
                  <a:gd name="connsiteY37" fmla="*/ 2345055 h 2752725"/>
                  <a:gd name="connsiteX38" fmla="*/ 1087755 w 2743200"/>
                  <a:gd name="connsiteY38" fmla="*/ 2457450 h 2752725"/>
                  <a:gd name="connsiteX39" fmla="*/ 1087755 w 2743200"/>
                  <a:gd name="connsiteY39" fmla="*/ 2558415 h 2752725"/>
                  <a:gd name="connsiteX40" fmla="*/ 1283970 w 2743200"/>
                  <a:gd name="connsiteY40" fmla="*/ 2754630 h 2752725"/>
                  <a:gd name="connsiteX41" fmla="*/ 1468755 w 2743200"/>
                  <a:gd name="connsiteY41" fmla="*/ 2754630 h 2752725"/>
                  <a:gd name="connsiteX42" fmla="*/ 1664970 w 2743200"/>
                  <a:gd name="connsiteY42" fmla="*/ 2558415 h 2752725"/>
                  <a:gd name="connsiteX43" fmla="*/ 1664970 w 2743200"/>
                  <a:gd name="connsiteY43" fmla="*/ 2456498 h 2752725"/>
                  <a:gd name="connsiteX44" fmla="*/ 1936433 w 2743200"/>
                  <a:gd name="connsiteY44" fmla="*/ 2344103 h 2752725"/>
                  <a:gd name="connsiteX45" fmla="*/ 2007870 w 2743200"/>
                  <a:gd name="connsiteY45" fmla="*/ 2415540 h 2752725"/>
                  <a:gd name="connsiteX46" fmla="*/ 2145983 w 2743200"/>
                  <a:gd name="connsiteY46" fmla="*/ 2472690 h 2752725"/>
                  <a:gd name="connsiteX47" fmla="*/ 2284095 w 2743200"/>
                  <a:gd name="connsiteY47" fmla="*/ 2415540 h 2752725"/>
                  <a:gd name="connsiteX48" fmla="*/ 2414588 w 2743200"/>
                  <a:gd name="connsiteY48" fmla="*/ 2285048 h 2752725"/>
                  <a:gd name="connsiteX49" fmla="*/ 2414588 w 2743200"/>
                  <a:gd name="connsiteY49" fmla="*/ 2007870 h 2752725"/>
                  <a:gd name="connsiteX50" fmla="*/ 2343150 w 2743200"/>
                  <a:gd name="connsiteY50" fmla="*/ 1936433 h 2752725"/>
                  <a:gd name="connsiteX51" fmla="*/ 2455545 w 2743200"/>
                  <a:gd name="connsiteY51" fmla="*/ 1664970 h 2752725"/>
                  <a:gd name="connsiteX52" fmla="*/ 2555558 w 2743200"/>
                  <a:gd name="connsiteY52" fmla="*/ 1664970 h 2752725"/>
                  <a:gd name="connsiteX53" fmla="*/ 2555558 w 2743200"/>
                  <a:gd name="connsiteY53" fmla="*/ 1664970 h 2752725"/>
                  <a:gd name="connsiteX54" fmla="*/ 2302193 w 2743200"/>
                  <a:gd name="connsiteY54" fmla="*/ 1562100 h 2752725"/>
                  <a:gd name="connsiteX55" fmla="*/ 2161223 w 2743200"/>
                  <a:gd name="connsiteY55" fmla="*/ 1902143 h 2752725"/>
                  <a:gd name="connsiteX56" fmla="*/ 2171700 w 2743200"/>
                  <a:gd name="connsiteY56" fmla="*/ 2010728 h 2752725"/>
                  <a:gd name="connsiteX57" fmla="*/ 2291715 w 2743200"/>
                  <a:gd name="connsiteY57" fmla="*/ 2130743 h 2752725"/>
                  <a:gd name="connsiteX58" fmla="*/ 2291715 w 2743200"/>
                  <a:gd name="connsiteY58" fmla="*/ 2164080 h 2752725"/>
                  <a:gd name="connsiteX59" fmla="*/ 2161223 w 2743200"/>
                  <a:gd name="connsiteY59" fmla="*/ 2294573 h 2752725"/>
                  <a:gd name="connsiteX60" fmla="*/ 2145030 w 2743200"/>
                  <a:gd name="connsiteY60" fmla="*/ 2301240 h 2752725"/>
                  <a:gd name="connsiteX61" fmla="*/ 2128838 w 2743200"/>
                  <a:gd name="connsiteY61" fmla="*/ 2294573 h 2752725"/>
                  <a:gd name="connsiteX62" fmla="*/ 2008823 w 2743200"/>
                  <a:gd name="connsiteY62" fmla="*/ 2174558 h 2752725"/>
                  <a:gd name="connsiteX63" fmla="*/ 1900238 w 2743200"/>
                  <a:gd name="connsiteY63" fmla="*/ 2164080 h 2752725"/>
                  <a:gd name="connsiteX64" fmla="*/ 1560195 w 2743200"/>
                  <a:gd name="connsiteY64" fmla="*/ 2305050 h 2752725"/>
                  <a:gd name="connsiteX65" fmla="*/ 1490663 w 2743200"/>
                  <a:gd name="connsiteY65" fmla="*/ 2389823 h 2752725"/>
                  <a:gd name="connsiteX66" fmla="*/ 1490663 w 2743200"/>
                  <a:gd name="connsiteY66" fmla="*/ 2559368 h 2752725"/>
                  <a:gd name="connsiteX67" fmla="*/ 1467803 w 2743200"/>
                  <a:gd name="connsiteY67" fmla="*/ 2582228 h 2752725"/>
                  <a:gd name="connsiteX68" fmla="*/ 1283018 w 2743200"/>
                  <a:gd name="connsiteY68" fmla="*/ 2582228 h 2752725"/>
                  <a:gd name="connsiteX69" fmla="*/ 1260158 w 2743200"/>
                  <a:gd name="connsiteY69" fmla="*/ 2559368 h 2752725"/>
                  <a:gd name="connsiteX70" fmla="*/ 1260158 w 2743200"/>
                  <a:gd name="connsiteY70" fmla="*/ 2389823 h 2752725"/>
                  <a:gd name="connsiteX71" fmla="*/ 1190625 w 2743200"/>
                  <a:gd name="connsiteY71" fmla="*/ 2305050 h 2752725"/>
                  <a:gd name="connsiteX72" fmla="*/ 850583 w 2743200"/>
                  <a:gd name="connsiteY72" fmla="*/ 2164080 h 2752725"/>
                  <a:gd name="connsiteX73" fmla="*/ 802958 w 2743200"/>
                  <a:gd name="connsiteY73" fmla="*/ 2149793 h 2752725"/>
                  <a:gd name="connsiteX74" fmla="*/ 741997 w 2743200"/>
                  <a:gd name="connsiteY74" fmla="*/ 2175510 h 2752725"/>
                  <a:gd name="connsiteX75" fmla="*/ 621983 w 2743200"/>
                  <a:gd name="connsiteY75" fmla="*/ 2295525 h 2752725"/>
                  <a:gd name="connsiteX76" fmla="*/ 605790 w 2743200"/>
                  <a:gd name="connsiteY76" fmla="*/ 2302193 h 2752725"/>
                  <a:gd name="connsiteX77" fmla="*/ 589597 w 2743200"/>
                  <a:gd name="connsiteY77" fmla="*/ 2295525 h 2752725"/>
                  <a:gd name="connsiteX78" fmla="*/ 459105 w 2743200"/>
                  <a:gd name="connsiteY78" fmla="*/ 2165033 h 2752725"/>
                  <a:gd name="connsiteX79" fmla="*/ 459105 w 2743200"/>
                  <a:gd name="connsiteY79" fmla="*/ 2131695 h 2752725"/>
                  <a:gd name="connsiteX80" fmla="*/ 579120 w 2743200"/>
                  <a:gd name="connsiteY80" fmla="*/ 2011680 h 2752725"/>
                  <a:gd name="connsiteX81" fmla="*/ 589597 w 2743200"/>
                  <a:gd name="connsiteY81" fmla="*/ 1903095 h 2752725"/>
                  <a:gd name="connsiteX82" fmla="*/ 448628 w 2743200"/>
                  <a:gd name="connsiteY82" fmla="*/ 1563053 h 2752725"/>
                  <a:gd name="connsiteX83" fmla="*/ 363855 w 2743200"/>
                  <a:gd name="connsiteY83" fmla="*/ 1493520 h 2752725"/>
                  <a:gd name="connsiteX84" fmla="*/ 194310 w 2743200"/>
                  <a:gd name="connsiteY84" fmla="*/ 1493520 h 2752725"/>
                  <a:gd name="connsiteX85" fmla="*/ 171450 w 2743200"/>
                  <a:gd name="connsiteY85" fmla="*/ 1470660 h 2752725"/>
                  <a:gd name="connsiteX86" fmla="*/ 171450 w 2743200"/>
                  <a:gd name="connsiteY86" fmla="*/ 1284923 h 2752725"/>
                  <a:gd name="connsiteX87" fmla="*/ 194310 w 2743200"/>
                  <a:gd name="connsiteY87" fmla="*/ 1262063 h 2752725"/>
                  <a:gd name="connsiteX88" fmla="*/ 363855 w 2743200"/>
                  <a:gd name="connsiteY88" fmla="*/ 1262063 h 2752725"/>
                  <a:gd name="connsiteX89" fmla="*/ 448628 w 2743200"/>
                  <a:gd name="connsiteY89" fmla="*/ 1192530 h 2752725"/>
                  <a:gd name="connsiteX90" fmla="*/ 589597 w 2743200"/>
                  <a:gd name="connsiteY90" fmla="*/ 852488 h 2752725"/>
                  <a:gd name="connsiteX91" fmla="*/ 579120 w 2743200"/>
                  <a:gd name="connsiteY91" fmla="*/ 743903 h 2752725"/>
                  <a:gd name="connsiteX92" fmla="*/ 459105 w 2743200"/>
                  <a:gd name="connsiteY92" fmla="*/ 623888 h 2752725"/>
                  <a:gd name="connsiteX93" fmla="*/ 452438 w 2743200"/>
                  <a:gd name="connsiteY93" fmla="*/ 607695 h 2752725"/>
                  <a:gd name="connsiteX94" fmla="*/ 459105 w 2743200"/>
                  <a:gd name="connsiteY94" fmla="*/ 591503 h 2752725"/>
                  <a:gd name="connsiteX95" fmla="*/ 588645 w 2743200"/>
                  <a:gd name="connsiteY95" fmla="*/ 460058 h 2752725"/>
                  <a:gd name="connsiteX96" fmla="*/ 604838 w 2743200"/>
                  <a:gd name="connsiteY96" fmla="*/ 453390 h 2752725"/>
                  <a:gd name="connsiteX97" fmla="*/ 621030 w 2743200"/>
                  <a:gd name="connsiteY97" fmla="*/ 460058 h 2752725"/>
                  <a:gd name="connsiteX98" fmla="*/ 741045 w 2743200"/>
                  <a:gd name="connsiteY98" fmla="*/ 580073 h 2752725"/>
                  <a:gd name="connsiteX99" fmla="*/ 849630 w 2743200"/>
                  <a:gd name="connsiteY99" fmla="*/ 590550 h 2752725"/>
                  <a:gd name="connsiteX100" fmla="*/ 1189673 w 2743200"/>
                  <a:gd name="connsiteY100" fmla="*/ 449580 h 2752725"/>
                  <a:gd name="connsiteX101" fmla="*/ 1259205 w 2743200"/>
                  <a:gd name="connsiteY101" fmla="*/ 364808 h 2752725"/>
                  <a:gd name="connsiteX102" fmla="*/ 1259205 w 2743200"/>
                  <a:gd name="connsiteY102" fmla="*/ 196215 h 2752725"/>
                  <a:gd name="connsiteX103" fmla="*/ 1282065 w 2743200"/>
                  <a:gd name="connsiteY103" fmla="*/ 173355 h 2752725"/>
                  <a:gd name="connsiteX104" fmla="*/ 1466850 w 2743200"/>
                  <a:gd name="connsiteY104" fmla="*/ 173355 h 2752725"/>
                  <a:gd name="connsiteX105" fmla="*/ 1489710 w 2743200"/>
                  <a:gd name="connsiteY105" fmla="*/ 196215 h 2752725"/>
                  <a:gd name="connsiteX106" fmla="*/ 1489710 w 2743200"/>
                  <a:gd name="connsiteY106" fmla="*/ 365760 h 2752725"/>
                  <a:gd name="connsiteX107" fmla="*/ 1559243 w 2743200"/>
                  <a:gd name="connsiteY107" fmla="*/ 450533 h 2752725"/>
                  <a:gd name="connsiteX108" fmla="*/ 1899285 w 2743200"/>
                  <a:gd name="connsiteY108" fmla="*/ 591503 h 2752725"/>
                  <a:gd name="connsiteX109" fmla="*/ 2007870 w 2743200"/>
                  <a:gd name="connsiteY109" fmla="*/ 581025 h 2752725"/>
                  <a:gd name="connsiteX110" fmla="*/ 2127885 w 2743200"/>
                  <a:gd name="connsiteY110" fmla="*/ 461010 h 2752725"/>
                  <a:gd name="connsiteX111" fmla="*/ 2144078 w 2743200"/>
                  <a:gd name="connsiteY111" fmla="*/ 454343 h 2752725"/>
                  <a:gd name="connsiteX112" fmla="*/ 2160270 w 2743200"/>
                  <a:gd name="connsiteY112" fmla="*/ 461010 h 2752725"/>
                  <a:gd name="connsiteX113" fmla="*/ 2290763 w 2743200"/>
                  <a:gd name="connsiteY113" fmla="*/ 591503 h 2752725"/>
                  <a:gd name="connsiteX114" fmla="*/ 2290763 w 2743200"/>
                  <a:gd name="connsiteY114" fmla="*/ 624840 h 2752725"/>
                  <a:gd name="connsiteX115" fmla="*/ 2170748 w 2743200"/>
                  <a:gd name="connsiteY115" fmla="*/ 744855 h 2752725"/>
                  <a:gd name="connsiteX116" fmla="*/ 2160270 w 2743200"/>
                  <a:gd name="connsiteY116" fmla="*/ 853440 h 2752725"/>
                  <a:gd name="connsiteX117" fmla="*/ 2301240 w 2743200"/>
                  <a:gd name="connsiteY117" fmla="*/ 1193483 h 2752725"/>
                  <a:gd name="connsiteX118" fmla="*/ 2386013 w 2743200"/>
                  <a:gd name="connsiteY118" fmla="*/ 1263015 h 2752725"/>
                  <a:gd name="connsiteX119" fmla="*/ 2555558 w 2743200"/>
                  <a:gd name="connsiteY119" fmla="*/ 1263015 h 2752725"/>
                  <a:gd name="connsiteX120" fmla="*/ 2578418 w 2743200"/>
                  <a:gd name="connsiteY120" fmla="*/ 1285875 h 2752725"/>
                  <a:gd name="connsiteX121" fmla="*/ 2578418 w 2743200"/>
                  <a:gd name="connsiteY121" fmla="*/ 1470660 h 2752725"/>
                  <a:gd name="connsiteX122" fmla="*/ 2555558 w 2743200"/>
                  <a:gd name="connsiteY122" fmla="*/ 1493520 h 2752725"/>
                  <a:gd name="connsiteX123" fmla="*/ 2386013 w 2743200"/>
                  <a:gd name="connsiteY123" fmla="*/ 1493520 h 2752725"/>
                  <a:gd name="connsiteX124" fmla="*/ 2302193 w 2743200"/>
                  <a:gd name="connsiteY124" fmla="*/ 1562100 h 2752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2743200" h="2752725">
                    <a:moveTo>
                      <a:pt x="2555558" y="1664970"/>
                    </a:moveTo>
                    <a:cubicBezTo>
                      <a:pt x="2663190" y="1664970"/>
                      <a:pt x="2751773" y="1577340"/>
                      <a:pt x="2751773" y="1468755"/>
                    </a:cubicBezTo>
                    <a:lnTo>
                      <a:pt x="2751773" y="1284923"/>
                    </a:lnTo>
                    <a:cubicBezTo>
                      <a:pt x="2751773" y="1177290"/>
                      <a:pt x="2664143" y="1088708"/>
                      <a:pt x="2555558" y="1088708"/>
                    </a:cubicBezTo>
                    <a:lnTo>
                      <a:pt x="2455545" y="1088708"/>
                    </a:lnTo>
                    <a:cubicBezTo>
                      <a:pt x="2429828" y="993458"/>
                      <a:pt x="2392680" y="902018"/>
                      <a:pt x="2343150" y="817245"/>
                    </a:cubicBezTo>
                    <a:lnTo>
                      <a:pt x="2414588" y="745808"/>
                    </a:lnTo>
                    <a:cubicBezTo>
                      <a:pt x="2490788" y="669608"/>
                      <a:pt x="2490788" y="544830"/>
                      <a:pt x="2414588" y="468630"/>
                    </a:cubicBezTo>
                    <a:lnTo>
                      <a:pt x="2284095" y="338138"/>
                    </a:lnTo>
                    <a:cubicBezTo>
                      <a:pt x="2246948" y="300990"/>
                      <a:pt x="2197418" y="280988"/>
                      <a:pt x="2145983" y="280988"/>
                    </a:cubicBezTo>
                    <a:cubicBezTo>
                      <a:pt x="2093595" y="280988"/>
                      <a:pt x="2044065" y="300990"/>
                      <a:pt x="2007870" y="338138"/>
                    </a:cubicBezTo>
                    <a:lnTo>
                      <a:pt x="1936433" y="409575"/>
                    </a:lnTo>
                    <a:cubicBezTo>
                      <a:pt x="1850708" y="360045"/>
                      <a:pt x="1760220" y="321945"/>
                      <a:pt x="1664970" y="297180"/>
                    </a:cubicBezTo>
                    <a:lnTo>
                      <a:pt x="1664970" y="196215"/>
                    </a:lnTo>
                    <a:cubicBezTo>
                      <a:pt x="1664970" y="88583"/>
                      <a:pt x="1577340" y="0"/>
                      <a:pt x="1468755" y="0"/>
                    </a:cubicBezTo>
                    <a:lnTo>
                      <a:pt x="1283970" y="0"/>
                    </a:lnTo>
                    <a:cubicBezTo>
                      <a:pt x="1176338" y="0"/>
                      <a:pt x="1087755" y="87630"/>
                      <a:pt x="1087755" y="196215"/>
                    </a:cubicBezTo>
                    <a:lnTo>
                      <a:pt x="1087755" y="297180"/>
                    </a:lnTo>
                    <a:cubicBezTo>
                      <a:pt x="992505" y="322897"/>
                      <a:pt x="901065" y="360045"/>
                      <a:pt x="816293" y="409575"/>
                    </a:cubicBezTo>
                    <a:lnTo>
                      <a:pt x="744855" y="338138"/>
                    </a:lnTo>
                    <a:cubicBezTo>
                      <a:pt x="707708" y="300990"/>
                      <a:pt x="658178" y="280988"/>
                      <a:pt x="606743" y="280988"/>
                    </a:cubicBezTo>
                    <a:cubicBezTo>
                      <a:pt x="554355" y="280988"/>
                      <a:pt x="504825" y="300990"/>
                      <a:pt x="468630" y="338138"/>
                    </a:cubicBezTo>
                    <a:lnTo>
                      <a:pt x="338138" y="468630"/>
                    </a:lnTo>
                    <a:cubicBezTo>
                      <a:pt x="261938" y="544830"/>
                      <a:pt x="261938" y="669608"/>
                      <a:pt x="338138" y="745808"/>
                    </a:cubicBezTo>
                    <a:lnTo>
                      <a:pt x="409575" y="817245"/>
                    </a:lnTo>
                    <a:cubicBezTo>
                      <a:pt x="360045" y="902970"/>
                      <a:pt x="321945" y="993458"/>
                      <a:pt x="297180" y="1088708"/>
                    </a:cubicBezTo>
                    <a:lnTo>
                      <a:pt x="196215" y="1088708"/>
                    </a:lnTo>
                    <a:cubicBezTo>
                      <a:pt x="88583" y="1088708"/>
                      <a:pt x="0" y="1176338"/>
                      <a:pt x="0" y="1284923"/>
                    </a:cubicBezTo>
                    <a:lnTo>
                      <a:pt x="0" y="1469708"/>
                    </a:lnTo>
                    <a:cubicBezTo>
                      <a:pt x="0" y="1577340"/>
                      <a:pt x="87630" y="1665923"/>
                      <a:pt x="196215" y="1665923"/>
                    </a:cubicBezTo>
                    <a:lnTo>
                      <a:pt x="297180" y="1665923"/>
                    </a:lnTo>
                    <a:cubicBezTo>
                      <a:pt x="322898" y="1761173"/>
                      <a:pt x="360045" y="1852613"/>
                      <a:pt x="409575" y="1937385"/>
                    </a:cubicBezTo>
                    <a:lnTo>
                      <a:pt x="338138" y="2008823"/>
                    </a:lnTo>
                    <a:cubicBezTo>
                      <a:pt x="261938" y="2085023"/>
                      <a:pt x="261938" y="2209800"/>
                      <a:pt x="338138" y="2286000"/>
                    </a:cubicBezTo>
                    <a:lnTo>
                      <a:pt x="468630" y="2416493"/>
                    </a:lnTo>
                    <a:cubicBezTo>
                      <a:pt x="505778" y="2453640"/>
                      <a:pt x="555308" y="2473643"/>
                      <a:pt x="606743" y="2473643"/>
                    </a:cubicBezTo>
                    <a:cubicBezTo>
                      <a:pt x="659130" y="2473643"/>
                      <a:pt x="708660" y="2453640"/>
                      <a:pt x="744855" y="2416493"/>
                    </a:cubicBezTo>
                    <a:lnTo>
                      <a:pt x="816293" y="2345055"/>
                    </a:lnTo>
                    <a:cubicBezTo>
                      <a:pt x="902018" y="2394585"/>
                      <a:pt x="992505" y="2432685"/>
                      <a:pt x="1087755" y="2457450"/>
                    </a:cubicBezTo>
                    <a:lnTo>
                      <a:pt x="1087755" y="2558415"/>
                    </a:lnTo>
                    <a:cubicBezTo>
                      <a:pt x="1087755" y="2666048"/>
                      <a:pt x="1175385" y="2754630"/>
                      <a:pt x="1283970" y="2754630"/>
                    </a:cubicBezTo>
                    <a:lnTo>
                      <a:pt x="1468755" y="2754630"/>
                    </a:lnTo>
                    <a:cubicBezTo>
                      <a:pt x="1576388" y="2754630"/>
                      <a:pt x="1664970" y="2667000"/>
                      <a:pt x="1664970" y="2558415"/>
                    </a:cubicBezTo>
                    <a:lnTo>
                      <a:pt x="1664970" y="2456498"/>
                    </a:lnTo>
                    <a:cubicBezTo>
                      <a:pt x="1760220" y="2430780"/>
                      <a:pt x="1851660" y="2393633"/>
                      <a:pt x="1936433" y="2344103"/>
                    </a:cubicBezTo>
                    <a:lnTo>
                      <a:pt x="2007870" y="2415540"/>
                    </a:lnTo>
                    <a:cubicBezTo>
                      <a:pt x="2045018" y="2452688"/>
                      <a:pt x="2094548" y="2472690"/>
                      <a:pt x="2145983" y="2472690"/>
                    </a:cubicBezTo>
                    <a:cubicBezTo>
                      <a:pt x="2198370" y="2472690"/>
                      <a:pt x="2247900" y="2452688"/>
                      <a:pt x="2284095" y="2415540"/>
                    </a:cubicBezTo>
                    <a:lnTo>
                      <a:pt x="2414588" y="2285048"/>
                    </a:lnTo>
                    <a:cubicBezTo>
                      <a:pt x="2490788" y="2208848"/>
                      <a:pt x="2490788" y="2084070"/>
                      <a:pt x="2414588" y="2007870"/>
                    </a:cubicBezTo>
                    <a:lnTo>
                      <a:pt x="2343150" y="1936433"/>
                    </a:lnTo>
                    <a:cubicBezTo>
                      <a:pt x="2392680" y="1850708"/>
                      <a:pt x="2430780" y="1760220"/>
                      <a:pt x="2455545" y="1664970"/>
                    </a:cubicBezTo>
                    <a:lnTo>
                      <a:pt x="2555558" y="1664970"/>
                    </a:lnTo>
                    <a:lnTo>
                      <a:pt x="2555558" y="1664970"/>
                    </a:lnTo>
                    <a:close/>
                    <a:moveTo>
                      <a:pt x="2302193" y="1562100"/>
                    </a:moveTo>
                    <a:cubicBezTo>
                      <a:pt x="2278380" y="1684020"/>
                      <a:pt x="2230755" y="1798320"/>
                      <a:pt x="2161223" y="1902143"/>
                    </a:cubicBezTo>
                    <a:cubicBezTo>
                      <a:pt x="2138363" y="1936433"/>
                      <a:pt x="2143125" y="1982153"/>
                      <a:pt x="2171700" y="2010728"/>
                    </a:cubicBezTo>
                    <a:lnTo>
                      <a:pt x="2291715" y="2130743"/>
                    </a:lnTo>
                    <a:cubicBezTo>
                      <a:pt x="2301240" y="2140268"/>
                      <a:pt x="2301240" y="2154555"/>
                      <a:pt x="2291715" y="2164080"/>
                    </a:cubicBezTo>
                    <a:lnTo>
                      <a:pt x="2161223" y="2294573"/>
                    </a:lnTo>
                    <a:cubicBezTo>
                      <a:pt x="2155508" y="2300288"/>
                      <a:pt x="2148840" y="2301240"/>
                      <a:pt x="2145030" y="2301240"/>
                    </a:cubicBezTo>
                    <a:cubicBezTo>
                      <a:pt x="2140268" y="2301240"/>
                      <a:pt x="2134553" y="2300288"/>
                      <a:pt x="2128838" y="2294573"/>
                    </a:cubicBezTo>
                    <a:lnTo>
                      <a:pt x="2008823" y="2174558"/>
                    </a:lnTo>
                    <a:cubicBezTo>
                      <a:pt x="1979295" y="2145030"/>
                      <a:pt x="1933575" y="2141220"/>
                      <a:pt x="1900238" y="2164080"/>
                    </a:cubicBezTo>
                    <a:cubicBezTo>
                      <a:pt x="1796415" y="2233613"/>
                      <a:pt x="1682115" y="2280285"/>
                      <a:pt x="1560195" y="2305050"/>
                    </a:cubicBezTo>
                    <a:cubicBezTo>
                      <a:pt x="1520190" y="2312670"/>
                      <a:pt x="1490663" y="2348865"/>
                      <a:pt x="1490663" y="2389823"/>
                    </a:cubicBezTo>
                    <a:lnTo>
                      <a:pt x="1490663" y="2559368"/>
                    </a:lnTo>
                    <a:cubicBezTo>
                      <a:pt x="1490663" y="2571750"/>
                      <a:pt x="1480185" y="2582228"/>
                      <a:pt x="1467803" y="2582228"/>
                    </a:cubicBezTo>
                    <a:lnTo>
                      <a:pt x="1283018" y="2582228"/>
                    </a:lnTo>
                    <a:cubicBezTo>
                      <a:pt x="1270635" y="2582228"/>
                      <a:pt x="1260158" y="2571750"/>
                      <a:pt x="1260158" y="2559368"/>
                    </a:cubicBezTo>
                    <a:lnTo>
                      <a:pt x="1260158" y="2389823"/>
                    </a:lnTo>
                    <a:cubicBezTo>
                      <a:pt x="1260158" y="2348865"/>
                      <a:pt x="1230630" y="2313623"/>
                      <a:pt x="1190625" y="2305050"/>
                    </a:cubicBezTo>
                    <a:cubicBezTo>
                      <a:pt x="1068705" y="2281238"/>
                      <a:pt x="954405" y="2233613"/>
                      <a:pt x="850583" y="2164080"/>
                    </a:cubicBezTo>
                    <a:cubicBezTo>
                      <a:pt x="836295" y="2154555"/>
                      <a:pt x="819150" y="2149793"/>
                      <a:pt x="802958" y="2149793"/>
                    </a:cubicBezTo>
                    <a:cubicBezTo>
                      <a:pt x="781050" y="2149793"/>
                      <a:pt x="758190" y="2158365"/>
                      <a:pt x="741997" y="2175510"/>
                    </a:cubicBezTo>
                    <a:lnTo>
                      <a:pt x="621983" y="2295525"/>
                    </a:lnTo>
                    <a:cubicBezTo>
                      <a:pt x="616268" y="2301240"/>
                      <a:pt x="609600" y="2302193"/>
                      <a:pt x="605790" y="2302193"/>
                    </a:cubicBezTo>
                    <a:cubicBezTo>
                      <a:pt x="601028" y="2302193"/>
                      <a:pt x="595313" y="2301240"/>
                      <a:pt x="589597" y="2295525"/>
                    </a:cubicBezTo>
                    <a:lnTo>
                      <a:pt x="459105" y="2165033"/>
                    </a:lnTo>
                    <a:cubicBezTo>
                      <a:pt x="449580" y="2155508"/>
                      <a:pt x="449580" y="2141220"/>
                      <a:pt x="459105" y="2131695"/>
                    </a:cubicBezTo>
                    <a:lnTo>
                      <a:pt x="579120" y="2011680"/>
                    </a:lnTo>
                    <a:cubicBezTo>
                      <a:pt x="608647" y="1982153"/>
                      <a:pt x="612458" y="1936433"/>
                      <a:pt x="589597" y="1903095"/>
                    </a:cubicBezTo>
                    <a:cubicBezTo>
                      <a:pt x="520065" y="1799273"/>
                      <a:pt x="473393" y="1684973"/>
                      <a:pt x="448628" y="1563053"/>
                    </a:cubicBezTo>
                    <a:cubicBezTo>
                      <a:pt x="441008" y="1523048"/>
                      <a:pt x="404813" y="1493520"/>
                      <a:pt x="363855" y="1493520"/>
                    </a:cubicBezTo>
                    <a:lnTo>
                      <a:pt x="194310" y="1493520"/>
                    </a:lnTo>
                    <a:cubicBezTo>
                      <a:pt x="181928" y="1493520"/>
                      <a:pt x="171450" y="1483043"/>
                      <a:pt x="171450" y="1470660"/>
                    </a:cubicBezTo>
                    <a:lnTo>
                      <a:pt x="171450" y="1284923"/>
                    </a:lnTo>
                    <a:cubicBezTo>
                      <a:pt x="171450" y="1272540"/>
                      <a:pt x="181928" y="1262063"/>
                      <a:pt x="194310" y="1262063"/>
                    </a:cubicBezTo>
                    <a:lnTo>
                      <a:pt x="363855" y="1262063"/>
                    </a:lnTo>
                    <a:cubicBezTo>
                      <a:pt x="404813" y="1262063"/>
                      <a:pt x="440055" y="1232535"/>
                      <a:pt x="448628" y="1192530"/>
                    </a:cubicBezTo>
                    <a:cubicBezTo>
                      <a:pt x="472440" y="1070610"/>
                      <a:pt x="520065" y="956310"/>
                      <a:pt x="589597" y="852488"/>
                    </a:cubicBezTo>
                    <a:cubicBezTo>
                      <a:pt x="612458" y="818198"/>
                      <a:pt x="607695" y="772478"/>
                      <a:pt x="579120" y="743903"/>
                    </a:cubicBezTo>
                    <a:lnTo>
                      <a:pt x="459105" y="623888"/>
                    </a:lnTo>
                    <a:cubicBezTo>
                      <a:pt x="453390" y="618173"/>
                      <a:pt x="452438" y="611505"/>
                      <a:pt x="452438" y="607695"/>
                    </a:cubicBezTo>
                    <a:cubicBezTo>
                      <a:pt x="452438" y="602933"/>
                      <a:pt x="453390" y="597218"/>
                      <a:pt x="459105" y="591503"/>
                    </a:cubicBezTo>
                    <a:lnTo>
                      <a:pt x="588645" y="460058"/>
                    </a:lnTo>
                    <a:cubicBezTo>
                      <a:pt x="594360" y="454343"/>
                      <a:pt x="601028" y="453390"/>
                      <a:pt x="604838" y="453390"/>
                    </a:cubicBezTo>
                    <a:cubicBezTo>
                      <a:pt x="609600" y="453390"/>
                      <a:pt x="615315" y="454343"/>
                      <a:pt x="621030" y="460058"/>
                    </a:cubicBezTo>
                    <a:lnTo>
                      <a:pt x="741045" y="580073"/>
                    </a:lnTo>
                    <a:cubicBezTo>
                      <a:pt x="770572" y="609600"/>
                      <a:pt x="816293" y="613410"/>
                      <a:pt x="849630" y="590550"/>
                    </a:cubicBezTo>
                    <a:cubicBezTo>
                      <a:pt x="953453" y="521018"/>
                      <a:pt x="1067753" y="474345"/>
                      <a:pt x="1189673" y="449580"/>
                    </a:cubicBezTo>
                    <a:cubicBezTo>
                      <a:pt x="1229678" y="441960"/>
                      <a:pt x="1259205" y="405765"/>
                      <a:pt x="1259205" y="364808"/>
                    </a:cubicBezTo>
                    <a:lnTo>
                      <a:pt x="1259205" y="196215"/>
                    </a:lnTo>
                    <a:cubicBezTo>
                      <a:pt x="1259205" y="183833"/>
                      <a:pt x="1269683" y="173355"/>
                      <a:pt x="1282065" y="173355"/>
                    </a:cubicBezTo>
                    <a:lnTo>
                      <a:pt x="1466850" y="173355"/>
                    </a:lnTo>
                    <a:cubicBezTo>
                      <a:pt x="1479233" y="173355"/>
                      <a:pt x="1489710" y="183833"/>
                      <a:pt x="1489710" y="196215"/>
                    </a:cubicBezTo>
                    <a:lnTo>
                      <a:pt x="1489710" y="365760"/>
                    </a:lnTo>
                    <a:cubicBezTo>
                      <a:pt x="1489710" y="406718"/>
                      <a:pt x="1519238" y="441960"/>
                      <a:pt x="1559243" y="450533"/>
                    </a:cubicBezTo>
                    <a:cubicBezTo>
                      <a:pt x="1681163" y="474345"/>
                      <a:pt x="1795463" y="521970"/>
                      <a:pt x="1899285" y="591503"/>
                    </a:cubicBezTo>
                    <a:cubicBezTo>
                      <a:pt x="1933575" y="614363"/>
                      <a:pt x="1979295" y="609600"/>
                      <a:pt x="2007870" y="581025"/>
                    </a:cubicBezTo>
                    <a:lnTo>
                      <a:pt x="2127885" y="461010"/>
                    </a:lnTo>
                    <a:cubicBezTo>
                      <a:pt x="2133600" y="455295"/>
                      <a:pt x="2140268" y="454343"/>
                      <a:pt x="2144078" y="454343"/>
                    </a:cubicBezTo>
                    <a:cubicBezTo>
                      <a:pt x="2148840" y="454343"/>
                      <a:pt x="2154555" y="455295"/>
                      <a:pt x="2160270" y="461010"/>
                    </a:cubicBezTo>
                    <a:lnTo>
                      <a:pt x="2290763" y="591503"/>
                    </a:lnTo>
                    <a:cubicBezTo>
                      <a:pt x="2300288" y="601028"/>
                      <a:pt x="2300288" y="615315"/>
                      <a:pt x="2290763" y="624840"/>
                    </a:cubicBezTo>
                    <a:lnTo>
                      <a:pt x="2170748" y="744855"/>
                    </a:lnTo>
                    <a:cubicBezTo>
                      <a:pt x="2141220" y="774383"/>
                      <a:pt x="2137410" y="820103"/>
                      <a:pt x="2160270" y="853440"/>
                    </a:cubicBezTo>
                    <a:cubicBezTo>
                      <a:pt x="2229803" y="957263"/>
                      <a:pt x="2276475" y="1071563"/>
                      <a:pt x="2301240" y="1193483"/>
                    </a:cubicBezTo>
                    <a:cubicBezTo>
                      <a:pt x="2308860" y="1233488"/>
                      <a:pt x="2345055" y="1263015"/>
                      <a:pt x="2386013" y="1263015"/>
                    </a:cubicBezTo>
                    <a:lnTo>
                      <a:pt x="2555558" y="1263015"/>
                    </a:lnTo>
                    <a:cubicBezTo>
                      <a:pt x="2567940" y="1263015"/>
                      <a:pt x="2578418" y="1273493"/>
                      <a:pt x="2578418" y="1285875"/>
                    </a:cubicBezTo>
                    <a:lnTo>
                      <a:pt x="2578418" y="1470660"/>
                    </a:lnTo>
                    <a:cubicBezTo>
                      <a:pt x="2578418" y="1483043"/>
                      <a:pt x="2567940" y="1493520"/>
                      <a:pt x="2555558" y="1493520"/>
                    </a:cubicBezTo>
                    <a:lnTo>
                      <a:pt x="2386013" y="1493520"/>
                    </a:lnTo>
                    <a:cubicBezTo>
                      <a:pt x="2345055" y="1492568"/>
                      <a:pt x="2309813" y="1521143"/>
                      <a:pt x="2302193" y="1562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342900">
                  <a:buClrTx/>
                  <a:defRPr/>
                </a:pPr>
                <a:endParaRPr lang="en-IN" sz="788" kern="120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  <p:sp>
            <p:nvSpPr>
              <p:cNvPr id="147" name="Freeform: Shape 335">
                <a:extLst>
                  <a:ext uri="{FF2B5EF4-FFF2-40B4-BE49-F238E27FC236}">
                    <a16:creationId xmlns:a16="http://schemas.microsoft.com/office/drawing/2014/main" id="{EFE9BF00-C294-8C49-8298-81E5B4C7C35F}"/>
                  </a:ext>
                </a:extLst>
              </p:cNvPr>
              <p:cNvSpPr/>
              <p:nvPr/>
            </p:nvSpPr>
            <p:spPr>
              <a:xfrm>
                <a:off x="6501527" y="1938699"/>
                <a:ext cx="1104900" cy="1104900"/>
              </a:xfrm>
              <a:custGeom>
                <a:avLst/>
                <a:gdLst>
                  <a:gd name="connsiteX0" fmla="*/ 553402 w 1104900"/>
                  <a:gd name="connsiteY0" fmla="*/ 0 h 1104900"/>
                  <a:gd name="connsiteX1" fmla="*/ 0 w 1104900"/>
                  <a:gd name="connsiteY1" fmla="*/ 553403 h 1104900"/>
                  <a:gd name="connsiteX2" fmla="*/ 553402 w 1104900"/>
                  <a:gd name="connsiteY2" fmla="*/ 1106805 h 1104900"/>
                  <a:gd name="connsiteX3" fmla="*/ 1106805 w 1104900"/>
                  <a:gd name="connsiteY3" fmla="*/ 553403 h 1104900"/>
                  <a:gd name="connsiteX4" fmla="*/ 553402 w 1104900"/>
                  <a:gd name="connsiteY4" fmla="*/ 0 h 1104900"/>
                  <a:gd name="connsiteX5" fmla="*/ 553402 w 1104900"/>
                  <a:gd name="connsiteY5" fmla="*/ 934403 h 1104900"/>
                  <a:gd name="connsiteX6" fmla="*/ 172402 w 1104900"/>
                  <a:gd name="connsiteY6" fmla="*/ 553403 h 1104900"/>
                  <a:gd name="connsiteX7" fmla="*/ 553402 w 1104900"/>
                  <a:gd name="connsiteY7" fmla="*/ 172402 h 1104900"/>
                  <a:gd name="connsiteX8" fmla="*/ 934402 w 1104900"/>
                  <a:gd name="connsiteY8" fmla="*/ 553403 h 1104900"/>
                  <a:gd name="connsiteX9" fmla="*/ 553402 w 1104900"/>
                  <a:gd name="connsiteY9" fmla="*/ 934403 h 1104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04900" h="1104900">
                    <a:moveTo>
                      <a:pt x="553402" y="0"/>
                    </a:moveTo>
                    <a:cubicBezTo>
                      <a:pt x="247650" y="0"/>
                      <a:pt x="0" y="248602"/>
                      <a:pt x="0" y="553403"/>
                    </a:cubicBezTo>
                    <a:cubicBezTo>
                      <a:pt x="0" y="859155"/>
                      <a:pt x="248602" y="1106805"/>
                      <a:pt x="553402" y="1106805"/>
                    </a:cubicBezTo>
                    <a:cubicBezTo>
                      <a:pt x="859155" y="1106805"/>
                      <a:pt x="1106805" y="858203"/>
                      <a:pt x="1106805" y="553403"/>
                    </a:cubicBezTo>
                    <a:cubicBezTo>
                      <a:pt x="1106805" y="248602"/>
                      <a:pt x="858202" y="0"/>
                      <a:pt x="553402" y="0"/>
                    </a:cubicBezTo>
                    <a:close/>
                    <a:moveTo>
                      <a:pt x="553402" y="934403"/>
                    </a:moveTo>
                    <a:cubicBezTo>
                      <a:pt x="342900" y="934403"/>
                      <a:pt x="172402" y="763905"/>
                      <a:pt x="172402" y="553403"/>
                    </a:cubicBezTo>
                    <a:cubicBezTo>
                      <a:pt x="172402" y="342900"/>
                      <a:pt x="342900" y="172402"/>
                      <a:pt x="553402" y="172402"/>
                    </a:cubicBezTo>
                    <a:cubicBezTo>
                      <a:pt x="763905" y="172402"/>
                      <a:pt x="934402" y="342900"/>
                      <a:pt x="934402" y="553403"/>
                    </a:cubicBezTo>
                    <a:cubicBezTo>
                      <a:pt x="934402" y="763905"/>
                      <a:pt x="762952" y="934403"/>
                      <a:pt x="553402" y="9344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342900">
                  <a:buClrTx/>
                  <a:defRPr/>
                </a:pPr>
                <a:endParaRPr lang="en-IN" sz="788" kern="1200">
                  <a:solidFill>
                    <a:prstClr val="black"/>
                  </a:solidFill>
                  <a:latin typeface="Calibri" panose="020F0502020204030204"/>
                  <a:ea typeface="+mn-ea"/>
                </a:endParaRPr>
              </a:p>
            </p:txBody>
          </p:sp>
        </p:grpSp>
      </p:grp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84A4D40-4560-B845-8F5B-A2B5F5C357A9}"/>
              </a:ext>
            </a:extLst>
          </p:cNvPr>
          <p:cNvCxnSpPr>
            <a:cxnSpLocks/>
            <a:stCxn id="126" idx="2"/>
            <a:endCxn id="112" idx="6"/>
          </p:cNvCxnSpPr>
          <p:nvPr/>
        </p:nvCxnSpPr>
        <p:spPr>
          <a:xfrm flipH="1">
            <a:off x="3978091" y="1207158"/>
            <a:ext cx="961253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4EAAA75D-0D42-FD4B-B250-BEA5E5676911}"/>
              </a:ext>
            </a:extLst>
          </p:cNvPr>
          <p:cNvCxnSpPr>
            <a:cxnSpLocks/>
            <a:stCxn id="139" idx="2"/>
            <a:endCxn id="126" idx="6"/>
          </p:cNvCxnSpPr>
          <p:nvPr/>
        </p:nvCxnSpPr>
        <p:spPr>
          <a:xfrm flipH="1" flipV="1">
            <a:off x="6005770" y="1207159"/>
            <a:ext cx="1032472" cy="2198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354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D3CE1-80D2-4B0B-A2A6-D76DBC0F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OGC API Processes results with Sentinel 2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818B73E-638A-4E22-AAF5-8BE47D047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68"/>
            <a:ext cx="9144000" cy="2797155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8646C06-2548-4FA7-8A05-6C849359A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57500"/>
            <a:ext cx="4572000" cy="2286000"/>
          </a:xfrm>
          <a:prstGeom prst="rect">
            <a:avLst/>
          </a:prstGeom>
        </p:spPr>
      </p:pic>
      <p:pic>
        <p:nvPicPr>
          <p:cNvPr id="8" name="Picture 7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9C67BE9E-1528-42AE-9648-53DD81B2F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57500"/>
            <a:ext cx="4572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9DE30E-870D-4BFB-93E8-A74BAA11C02B}"/>
              </a:ext>
            </a:extLst>
          </p:cNvPr>
          <p:cNvSpPr txBox="1"/>
          <p:nvPr/>
        </p:nvSpPr>
        <p:spPr>
          <a:xfrm>
            <a:off x="250032" y="2864644"/>
            <a:ext cx="8651081" cy="32316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NZ" sz="1500" b="1" dirty="0">
                <a:solidFill>
                  <a:srgbClr val="FFC000">
                    <a:lumMod val="60000"/>
                    <a:lumOff val="40000"/>
                  </a:srgbClr>
                </a:solidFill>
              </a:rPr>
              <a:t>Sentinel 2:                                   B04, B03, B02   &amp;   NDBI, NDVI, NDWI</a:t>
            </a:r>
          </a:p>
        </p:txBody>
      </p:sp>
    </p:spTree>
    <p:extLst>
      <p:ext uri="{BB962C8B-B14F-4D97-AF65-F5344CB8AC3E}">
        <p14:creationId xmlns:p14="http://schemas.microsoft.com/office/powerpoint/2010/main" val="279572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79DF-D6EC-44D8-A11F-9975EC91C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AU" sz="5025" b="1" u="sng" dirty="0">
                <a:latin typeface="+mn-lt"/>
              </a:rPr>
              <a:t>DGGS-Powered COLLECTIONS</a:t>
            </a:r>
          </a:p>
          <a:p>
            <a:r>
              <a:rPr lang="en-AU" sz="3825" b="1" u="sng" dirty="0">
                <a:latin typeface="+mn-lt"/>
              </a:rPr>
              <a:t>(OGC API - Common)</a:t>
            </a:r>
          </a:p>
          <a:p>
            <a:pPr lvl="1"/>
            <a:r>
              <a:rPr lang="en-AU" sz="3000" dirty="0">
                <a:latin typeface="+mn-lt"/>
              </a:rPr>
              <a:t> {</a:t>
            </a:r>
            <a:r>
              <a:rPr lang="en-AU" sz="3000" dirty="0" err="1">
                <a:latin typeface="+mn-lt"/>
              </a:rPr>
              <a:t>datasetAPI</a:t>
            </a:r>
            <a:r>
              <a:rPr lang="en-AU" sz="3000" dirty="0">
                <a:latin typeface="+mn-lt"/>
              </a:rPr>
              <a:t>}/collections/{</a:t>
            </a:r>
            <a:r>
              <a:rPr lang="en-AU" sz="3000" dirty="0" err="1">
                <a:latin typeface="+mn-lt"/>
              </a:rPr>
              <a:t>collectionId</a:t>
            </a:r>
            <a:r>
              <a:rPr lang="en-AU" sz="3000" dirty="0">
                <a:latin typeface="+mn-lt"/>
              </a:rPr>
              <a:t>}</a:t>
            </a:r>
          </a:p>
          <a:p>
            <a:r>
              <a:rPr lang="en-AU" sz="3825" b="1" u="sng" dirty="0">
                <a:latin typeface="+mn-lt"/>
              </a:rPr>
              <a:t>(OGC API - Features)</a:t>
            </a:r>
          </a:p>
          <a:p>
            <a:pPr lvl="1"/>
            <a:r>
              <a:rPr lang="en-AU" sz="3000" dirty="0">
                <a:latin typeface="+mn-lt"/>
              </a:rPr>
              <a:t> {</a:t>
            </a:r>
            <a:r>
              <a:rPr lang="en-AU" sz="3000" dirty="0" err="1">
                <a:latin typeface="+mn-lt"/>
              </a:rPr>
              <a:t>datasetAPI</a:t>
            </a:r>
            <a:r>
              <a:rPr lang="en-AU" sz="3000" dirty="0">
                <a:latin typeface="+mn-lt"/>
              </a:rPr>
              <a:t>}/collections/{</a:t>
            </a:r>
            <a:r>
              <a:rPr lang="en-AU" sz="3000" dirty="0" err="1">
                <a:latin typeface="+mn-lt"/>
              </a:rPr>
              <a:t>collectionId</a:t>
            </a:r>
            <a:r>
              <a:rPr lang="en-AU" sz="3000" dirty="0">
                <a:latin typeface="+mn-lt"/>
              </a:rPr>
              <a:t>}/items </a:t>
            </a:r>
          </a:p>
          <a:p>
            <a:pPr lvl="2"/>
            <a:r>
              <a:rPr lang="en-AU" sz="2700" i="1" dirty="0">
                <a:latin typeface="+mn-lt"/>
              </a:rPr>
              <a:t>(Features API benefitting from DGGS power)</a:t>
            </a:r>
          </a:p>
          <a:p>
            <a:r>
              <a:rPr lang="en-AU" sz="3825" b="1" u="sng" dirty="0">
                <a:latin typeface="+mn-lt"/>
              </a:rPr>
              <a:t>(OGC API - Coverages)</a:t>
            </a:r>
          </a:p>
          <a:p>
            <a:pPr lvl="1"/>
            <a:r>
              <a:rPr lang="en-AU" sz="3000" dirty="0">
                <a:latin typeface="+mn-lt"/>
              </a:rPr>
              <a:t> {</a:t>
            </a:r>
            <a:r>
              <a:rPr lang="en-AU" sz="3000" dirty="0" err="1">
                <a:latin typeface="+mn-lt"/>
              </a:rPr>
              <a:t>datasetAPI</a:t>
            </a:r>
            <a:r>
              <a:rPr lang="en-AU" sz="3000" dirty="0">
                <a:latin typeface="+mn-lt"/>
              </a:rPr>
              <a:t>}/collections/{</a:t>
            </a:r>
            <a:r>
              <a:rPr lang="en-AU" sz="3000" dirty="0" err="1">
                <a:latin typeface="+mn-lt"/>
              </a:rPr>
              <a:t>collectionId</a:t>
            </a:r>
            <a:r>
              <a:rPr lang="en-AU" sz="3000" dirty="0">
                <a:latin typeface="+mn-lt"/>
              </a:rPr>
              <a:t>}/coverage </a:t>
            </a:r>
          </a:p>
          <a:p>
            <a:pPr lvl="2"/>
            <a:r>
              <a:rPr lang="en-AU" sz="2700" i="1" dirty="0">
                <a:latin typeface="+mn-lt"/>
              </a:rPr>
              <a:t>(Coverages API benefitting from DGGS power)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CCCA7-526C-4569-A0C1-B84DE555C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buClrTx/>
            </a:pPr>
            <a:fld id="{0F9F7EA0-3F56-4C7E-9B2D-3423B3AF0281}" type="slidenum">
              <a:rPr lang="en-US" kern="1200">
                <a:solidFill>
                  <a:prstClr val="white">
                    <a:lumMod val="95000"/>
                  </a:prstClr>
                </a:solidFill>
                <a:ea typeface="+mn-ea"/>
                <a:cs typeface="+mn-cs"/>
              </a:rPr>
              <a:pPr defTabSz="685800">
                <a:buClrTx/>
              </a:pPr>
              <a:t>7</a:t>
            </a:fld>
            <a:endParaRPr lang="en-US" kern="1200" dirty="0">
              <a:solidFill>
                <a:prstClr val="white">
                  <a:lumMod val="9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DCF1D3-6B83-4420-B4CC-B48FBB5F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DGGS APIs – Tested  Constructs</a:t>
            </a:r>
          </a:p>
        </p:txBody>
      </p:sp>
    </p:spTree>
    <p:extLst>
      <p:ext uri="{BB962C8B-B14F-4D97-AF65-F5344CB8AC3E}">
        <p14:creationId xmlns:p14="http://schemas.microsoft.com/office/powerpoint/2010/main" val="89471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79DF-D6EC-44D8-A11F-9975EC91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80" y="872128"/>
            <a:ext cx="7886700" cy="316266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AU" sz="3375" b="1" u="sng" dirty="0">
                <a:latin typeface="+mn-lt"/>
              </a:rPr>
              <a:t>[DGGS API - Core]</a:t>
            </a:r>
          </a:p>
          <a:p>
            <a:pPr marL="0" indent="0">
              <a:buNone/>
            </a:pPr>
            <a:r>
              <a:rPr lang="en-AU" sz="3150" b="1" u="sng" dirty="0">
                <a:latin typeface="+mn-lt"/>
              </a:rPr>
              <a:t>Conformance Class "Core"</a:t>
            </a:r>
            <a:endParaRPr lang="en-AU" sz="4800" dirty="0">
              <a:latin typeface="+mn-lt"/>
            </a:endParaRPr>
          </a:p>
          <a:p>
            <a:pPr marL="0" indent="0">
              <a:buNone/>
            </a:pPr>
            <a:r>
              <a:rPr lang="en-AU" sz="2850" dirty="0">
                <a:latin typeface="+mn-lt"/>
              </a:rPr>
              <a:t>COLLECTION DGGS DATA ACCESS</a:t>
            </a:r>
          </a:p>
          <a:p>
            <a:r>
              <a:rPr lang="en-AU" sz="2850" dirty="0">
                <a:latin typeface="+mn-lt"/>
              </a:rPr>
              <a:t> {</a:t>
            </a:r>
            <a:r>
              <a:rPr lang="en-AU" sz="2850" dirty="0" err="1">
                <a:latin typeface="+mn-lt"/>
              </a:rPr>
              <a:t>datasetAPI</a:t>
            </a:r>
            <a:r>
              <a:rPr lang="en-AU" sz="2850" dirty="0">
                <a:latin typeface="+mn-lt"/>
              </a:rPr>
              <a:t>}/collections/{</a:t>
            </a:r>
            <a:r>
              <a:rPr lang="en-AU" sz="2850" dirty="0" err="1">
                <a:latin typeface="+mn-lt"/>
              </a:rPr>
              <a:t>collectionId</a:t>
            </a:r>
            <a:r>
              <a:rPr lang="en-AU" sz="2850" dirty="0">
                <a:latin typeface="+mn-lt"/>
              </a:rPr>
              <a:t>}/</a:t>
            </a:r>
            <a:r>
              <a:rPr lang="en-AU" sz="2850" dirty="0" err="1">
                <a:latin typeface="+mn-lt"/>
              </a:rPr>
              <a:t>dggs</a:t>
            </a:r>
            <a:endParaRPr lang="en-AU" sz="2850" dirty="0">
              <a:latin typeface="+mn-lt"/>
            </a:endParaRPr>
          </a:p>
          <a:p>
            <a:r>
              <a:rPr lang="en-AU" sz="2850" dirty="0">
                <a:latin typeface="+mn-lt"/>
              </a:rPr>
              <a:t> {</a:t>
            </a:r>
            <a:r>
              <a:rPr lang="en-AU" sz="2850" dirty="0" err="1">
                <a:latin typeface="+mn-lt"/>
              </a:rPr>
              <a:t>datasetAPI</a:t>
            </a:r>
            <a:r>
              <a:rPr lang="en-AU" sz="2850" dirty="0">
                <a:latin typeface="+mn-lt"/>
              </a:rPr>
              <a:t>}/collections/{</a:t>
            </a:r>
            <a:r>
              <a:rPr lang="en-AU" sz="2850" dirty="0" err="1">
                <a:latin typeface="+mn-lt"/>
              </a:rPr>
              <a:t>collectionId</a:t>
            </a:r>
            <a:r>
              <a:rPr lang="en-AU" sz="2850" dirty="0">
                <a:latin typeface="+mn-lt"/>
              </a:rPr>
              <a:t>}/</a:t>
            </a:r>
            <a:r>
              <a:rPr lang="en-AU" sz="2850" dirty="0" err="1">
                <a:latin typeface="+mn-lt"/>
              </a:rPr>
              <a:t>dggs</a:t>
            </a:r>
            <a:r>
              <a:rPr lang="en-AU" sz="2850" dirty="0">
                <a:latin typeface="+mn-lt"/>
              </a:rPr>
              <a:t>/{</a:t>
            </a:r>
            <a:r>
              <a:rPr lang="en-AU" sz="2850" dirty="0" err="1">
                <a:latin typeface="+mn-lt"/>
              </a:rPr>
              <a:t>dggsId</a:t>
            </a:r>
            <a:r>
              <a:rPr lang="en-AU" sz="2850" dirty="0">
                <a:latin typeface="+mn-lt"/>
              </a:rPr>
              <a:t>}</a:t>
            </a:r>
          </a:p>
          <a:p>
            <a:r>
              <a:rPr lang="en-AU" sz="2850" dirty="0">
                <a:latin typeface="+mn-lt"/>
              </a:rPr>
              <a:t> {</a:t>
            </a:r>
            <a:r>
              <a:rPr lang="en-AU" sz="2850" dirty="0" err="1">
                <a:latin typeface="+mn-lt"/>
              </a:rPr>
              <a:t>datasetAPI</a:t>
            </a:r>
            <a:r>
              <a:rPr lang="en-AU" sz="2850" dirty="0">
                <a:latin typeface="+mn-lt"/>
              </a:rPr>
              <a:t>}/collections/{</a:t>
            </a:r>
            <a:r>
              <a:rPr lang="en-AU" sz="2850" dirty="0" err="1">
                <a:latin typeface="+mn-lt"/>
              </a:rPr>
              <a:t>collectionId</a:t>
            </a:r>
            <a:r>
              <a:rPr lang="en-AU" sz="2850" dirty="0">
                <a:latin typeface="+mn-lt"/>
              </a:rPr>
              <a:t>}/</a:t>
            </a:r>
            <a:r>
              <a:rPr lang="en-AU" sz="2850" dirty="0" err="1">
                <a:latin typeface="+mn-lt"/>
              </a:rPr>
              <a:t>dggs</a:t>
            </a:r>
            <a:r>
              <a:rPr lang="en-AU" sz="2850" dirty="0">
                <a:latin typeface="+mn-lt"/>
              </a:rPr>
              <a:t>/{</a:t>
            </a:r>
            <a:r>
              <a:rPr lang="en-AU" sz="2850" dirty="0" err="1">
                <a:latin typeface="+mn-lt"/>
              </a:rPr>
              <a:t>dggsId</a:t>
            </a:r>
            <a:r>
              <a:rPr lang="en-AU" sz="2850" dirty="0">
                <a:latin typeface="+mn-lt"/>
              </a:rPr>
              <a:t>}/zones</a:t>
            </a:r>
          </a:p>
          <a:p>
            <a:endParaRPr lang="en-A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CCCA7-526C-4569-A0C1-B84DE555C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buClrTx/>
            </a:pPr>
            <a:fld id="{0F9F7EA0-3F56-4C7E-9B2D-3423B3AF0281}" type="slidenum">
              <a:rPr lang="en-US" kern="1200">
                <a:solidFill>
                  <a:prstClr val="white">
                    <a:lumMod val="95000"/>
                  </a:prstClr>
                </a:solidFill>
                <a:ea typeface="+mn-ea"/>
                <a:cs typeface="+mn-cs"/>
              </a:rPr>
              <a:pPr defTabSz="685800">
                <a:buClrTx/>
              </a:pPr>
              <a:t>8</a:t>
            </a:fld>
            <a:endParaRPr lang="en-US" kern="1200" dirty="0">
              <a:solidFill>
                <a:prstClr val="white">
                  <a:lumMod val="9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DCF1D3-6B83-4420-B4CC-B48FBB5F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DGGS APIs – Tested  Constructs</a:t>
            </a:r>
          </a:p>
        </p:txBody>
      </p:sp>
    </p:spTree>
    <p:extLst>
      <p:ext uri="{BB962C8B-B14F-4D97-AF65-F5344CB8AC3E}">
        <p14:creationId xmlns:p14="http://schemas.microsoft.com/office/powerpoint/2010/main" val="158475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8A79DF-D6EC-44D8-A11F-9975EC91C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580" y="872128"/>
            <a:ext cx="8813626" cy="36567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b="1" u="sng" dirty="0">
                <a:latin typeface="+mn-lt"/>
              </a:rPr>
              <a:t>[DGGS API - Core]</a:t>
            </a:r>
          </a:p>
          <a:p>
            <a:pPr marL="0" indent="0">
              <a:buNone/>
            </a:pPr>
            <a:r>
              <a:rPr lang="en-AU" b="1" u="sng" dirty="0">
                <a:latin typeface="+mn-lt"/>
              </a:rPr>
              <a:t>Conformance Class "DGGS Zone Data" </a:t>
            </a:r>
            <a:r>
              <a:rPr lang="en-AU" dirty="0">
                <a:latin typeface="+mn-lt"/>
              </a:rPr>
              <a:t>- </a:t>
            </a:r>
            <a:r>
              <a:rPr lang="en-AU" i="1" dirty="0">
                <a:latin typeface="+mn-lt"/>
              </a:rPr>
              <a:t>(What is here?)</a:t>
            </a:r>
          </a:p>
          <a:p>
            <a:r>
              <a:rPr lang="en-AU" dirty="0">
                <a:latin typeface="+mn-lt"/>
              </a:rPr>
              <a:t> {</a:t>
            </a:r>
            <a:r>
              <a:rPr lang="en-AU" dirty="0" err="1">
                <a:latin typeface="+mn-lt"/>
              </a:rPr>
              <a:t>datasetAPI</a:t>
            </a:r>
            <a:r>
              <a:rPr lang="en-AU" dirty="0">
                <a:latin typeface="+mn-lt"/>
              </a:rPr>
              <a:t>}/collections/{</a:t>
            </a:r>
            <a:r>
              <a:rPr lang="en-AU" dirty="0" err="1">
                <a:latin typeface="+mn-lt"/>
              </a:rPr>
              <a:t>collectionId</a:t>
            </a:r>
            <a:r>
              <a:rPr lang="en-AU" dirty="0">
                <a:latin typeface="+mn-lt"/>
              </a:rPr>
              <a:t>}/</a:t>
            </a:r>
            <a:r>
              <a:rPr lang="en-AU" dirty="0" err="1">
                <a:latin typeface="+mn-lt"/>
              </a:rPr>
              <a:t>dggs</a:t>
            </a:r>
            <a:r>
              <a:rPr lang="en-AU" dirty="0">
                <a:latin typeface="+mn-lt"/>
              </a:rPr>
              <a:t>/{</a:t>
            </a:r>
            <a:r>
              <a:rPr lang="en-AU" dirty="0" err="1">
                <a:latin typeface="+mn-lt"/>
              </a:rPr>
              <a:t>dggsId</a:t>
            </a:r>
            <a:r>
              <a:rPr lang="en-AU" dirty="0">
                <a:latin typeface="+mn-lt"/>
              </a:rPr>
              <a:t>}/zones/{</a:t>
            </a:r>
            <a:r>
              <a:rPr lang="en-AU" dirty="0" err="1">
                <a:latin typeface="+mn-lt"/>
              </a:rPr>
              <a:t>zoneId</a:t>
            </a:r>
            <a:r>
              <a:rPr lang="en-AU" dirty="0">
                <a:latin typeface="+mn-lt"/>
              </a:rPr>
              <a:t>}</a:t>
            </a:r>
          </a:p>
          <a:p>
            <a:pPr lvl="1"/>
            <a:r>
              <a:rPr lang="en-AU" dirty="0">
                <a:latin typeface="+mn-lt"/>
              </a:rPr>
              <a:t>[returns actual data, e.g. </a:t>
            </a:r>
            <a:r>
              <a:rPr lang="en-AU" dirty="0" err="1">
                <a:latin typeface="+mn-lt"/>
              </a:rPr>
              <a:t>Zarr</a:t>
            </a:r>
            <a:r>
              <a:rPr lang="en-AU" dirty="0">
                <a:latin typeface="+mn-lt"/>
              </a:rPr>
              <a:t> / </a:t>
            </a:r>
            <a:r>
              <a:rPr lang="en-AU" dirty="0" err="1">
                <a:latin typeface="+mn-lt"/>
              </a:rPr>
              <a:t>Xarray</a:t>
            </a:r>
            <a:r>
              <a:rPr lang="en-AU" dirty="0">
                <a:latin typeface="+mn-lt"/>
              </a:rPr>
              <a:t>, </a:t>
            </a:r>
            <a:r>
              <a:rPr lang="en-AU" dirty="0" err="1">
                <a:latin typeface="+mn-lt"/>
              </a:rPr>
              <a:t>GeoJSON</a:t>
            </a:r>
            <a:r>
              <a:rPr lang="en-AU" dirty="0">
                <a:latin typeface="+mn-lt"/>
              </a:rPr>
              <a:t>]</a:t>
            </a:r>
          </a:p>
          <a:p>
            <a:pPr marL="0" indent="0">
              <a:buNone/>
            </a:pPr>
            <a:r>
              <a:rPr lang="en-AU" b="1" u="sng" dirty="0">
                <a:latin typeface="+mn-lt"/>
              </a:rPr>
              <a:t>Conformance Class "List Data Zones" </a:t>
            </a:r>
            <a:r>
              <a:rPr lang="en-AU" dirty="0">
                <a:latin typeface="+mn-lt"/>
              </a:rPr>
              <a:t>- </a:t>
            </a:r>
            <a:r>
              <a:rPr lang="en-AU" i="1" dirty="0">
                <a:latin typeface="+mn-lt"/>
              </a:rPr>
              <a:t>(Where is it?)</a:t>
            </a:r>
          </a:p>
          <a:p>
            <a:pPr lvl="1"/>
            <a:r>
              <a:rPr lang="en-AU" dirty="0">
                <a:latin typeface="+mn-lt"/>
              </a:rPr>
              <a:t>(virtual (processing results) or data collection)</a:t>
            </a:r>
          </a:p>
          <a:p>
            <a:r>
              <a:rPr lang="en-AU" dirty="0">
                <a:latin typeface="+mn-lt"/>
              </a:rPr>
              <a:t>{</a:t>
            </a:r>
            <a:r>
              <a:rPr lang="en-AU" dirty="0" err="1">
                <a:latin typeface="+mn-lt"/>
              </a:rPr>
              <a:t>datasetAPI</a:t>
            </a:r>
            <a:r>
              <a:rPr lang="en-AU" dirty="0">
                <a:latin typeface="+mn-lt"/>
              </a:rPr>
              <a:t>}/collections/{</a:t>
            </a:r>
            <a:r>
              <a:rPr lang="en-AU" dirty="0" err="1">
                <a:latin typeface="+mn-lt"/>
              </a:rPr>
              <a:t>collectionId</a:t>
            </a:r>
            <a:r>
              <a:rPr lang="en-AU" dirty="0">
                <a:latin typeface="+mn-lt"/>
              </a:rPr>
              <a:t>}/</a:t>
            </a:r>
            <a:r>
              <a:rPr lang="en-AU" dirty="0" err="1">
                <a:latin typeface="+mn-lt"/>
              </a:rPr>
              <a:t>dggs</a:t>
            </a:r>
            <a:r>
              <a:rPr lang="en-AU" dirty="0">
                <a:latin typeface="+mn-lt"/>
              </a:rPr>
              <a:t>/{</a:t>
            </a:r>
            <a:r>
              <a:rPr lang="en-AU" dirty="0" err="1">
                <a:latin typeface="+mn-lt"/>
              </a:rPr>
              <a:t>dggsId</a:t>
            </a:r>
            <a:r>
              <a:rPr lang="en-AU" dirty="0">
                <a:latin typeface="+mn-lt"/>
              </a:rPr>
              <a:t>}/zones/</a:t>
            </a:r>
            <a:r>
              <a:rPr lang="en-AU" dirty="0" err="1">
                <a:latin typeface="+mn-lt"/>
              </a:rPr>
              <a:t>listZonesWithData</a:t>
            </a:r>
            <a:r>
              <a:rPr lang="en-AU" dirty="0">
                <a:latin typeface="+mn-lt"/>
              </a:rPr>
              <a:t>/{</a:t>
            </a:r>
            <a:r>
              <a:rPr lang="en-AU" dirty="0" err="1">
                <a:latin typeface="+mn-lt"/>
              </a:rPr>
              <a:t>hierarchyLevel</a:t>
            </a:r>
            <a:r>
              <a:rPr lang="en-AU" dirty="0">
                <a:latin typeface="+mn-lt"/>
              </a:rPr>
              <a:t>}[?</a:t>
            </a:r>
            <a:r>
              <a:rPr lang="en-AU" dirty="0" err="1">
                <a:latin typeface="+mn-lt"/>
              </a:rPr>
              <a:t>bbox</a:t>
            </a:r>
            <a:r>
              <a:rPr lang="en-AU" dirty="0">
                <a:latin typeface="+mn-lt"/>
              </a:rPr>
              <a:t>=]</a:t>
            </a:r>
          </a:p>
          <a:p>
            <a:pPr lvl="1"/>
            <a:r>
              <a:rPr lang="en-AU" dirty="0">
                <a:latin typeface="+mn-lt"/>
              </a:rPr>
              <a:t>(which zones have data at this level?)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1CCCA7-526C-4569-A0C1-B84DE555C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buClrTx/>
            </a:pPr>
            <a:fld id="{0F9F7EA0-3F56-4C7E-9B2D-3423B3AF0281}" type="slidenum">
              <a:rPr lang="en-US" kern="1200">
                <a:solidFill>
                  <a:prstClr val="white">
                    <a:lumMod val="95000"/>
                  </a:prstClr>
                </a:solidFill>
                <a:ea typeface="+mn-ea"/>
                <a:cs typeface="+mn-cs"/>
              </a:rPr>
              <a:pPr defTabSz="685800">
                <a:buClrTx/>
              </a:pPr>
              <a:t>9</a:t>
            </a:fld>
            <a:endParaRPr lang="en-US" kern="1200" dirty="0">
              <a:solidFill>
                <a:prstClr val="white">
                  <a:lumMod val="95000"/>
                </a:prstClr>
              </a:solidFill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DCF1D3-6B83-4420-B4CC-B48FBB5F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DGGS APIs – Tested  Constructs</a:t>
            </a:r>
          </a:p>
        </p:txBody>
      </p:sp>
    </p:spTree>
    <p:extLst>
      <p:ext uri="{BB962C8B-B14F-4D97-AF65-F5344CB8AC3E}">
        <p14:creationId xmlns:p14="http://schemas.microsoft.com/office/powerpoint/2010/main" val="42596331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ntent_Slides">
  <a:themeElements>
    <a:clrScheme name="Ingo_1">
      <a:dk1>
        <a:srgbClr val="00205F"/>
      </a:dk1>
      <a:lt1>
        <a:srgbClr val="FFFFFF"/>
      </a:lt1>
      <a:dk2>
        <a:srgbClr val="44546A"/>
      </a:dk2>
      <a:lt2>
        <a:srgbClr val="E7E6E6"/>
      </a:lt2>
      <a:accent1>
        <a:srgbClr val="0BAEBD"/>
      </a:accent1>
      <a:accent2>
        <a:srgbClr val="A8B326"/>
      </a:accent2>
      <a:accent3>
        <a:srgbClr val="234367"/>
      </a:accent3>
      <a:accent4>
        <a:srgbClr val="0A818B"/>
      </a:accent4>
      <a:accent5>
        <a:srgbClr val="FDFEFD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4184</Words>
  <Application>Microsoft Office PowerPoint</Application>
  <PresentationFormat>On-screen Show (16:9)</PresentationFormat>
  <Paragraphs>360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37</vt:i4>
      </vt:variant>
    </vt:vector>
  </HeadingPairs>
  <TitlesOfParts>
    <vt:vector size="51" baseType="lpstr">
      <vt:lpstr>Microsoft Sans Serif</vt:lpstr>
      <vt:lpstr>Times New Roman</vt:lpstr>
      <vt:lpstr>Arial</vt:lpstr>
      <vt:lpstr>Bitstream Vera Serif</vt:lpstr>
      <vt:lpstr>Lucida Console</vt:lpstr>
      <vt:lpstr>Calibri Light</vt:lpstr>
      <vt:lpstr>Lato</vt:lpstr>
      <vt:lpstr>Calibri</vt:lpstr>
      <vt:lpstr>Simple Dark</vt:lpstr>
      <vt:lpstr>Title Slide</vt:lpstr>
      <vt:lpstr>1_Custom Design</vt:lpstr>
      <vt:lpstr>Content_Slides</vt:lpstr>
      <vt:lpstr>2_Custom Design</vt:lpstr>
      <vt:lpstr>3_Custom Design</vt:lpstr>
      <vt:lpstr>PowerPoint Presentation</vt:lpstr>
      <vt:lpstr>DGGS as Reference Systems </vt:lpstr>
      <vt:lpstr>DGGS – From DGGS Reference system to DGGS data</vt:lpstr>
      <vt:lpstr>DGGS – DGGS data – WKT type structure</vt:lpstr>
      <vt:lpstr>DGGS – OGC API defined and implemented </vt:lpstr>
      <vt:lpstr>OGC API Processes results with Sentinel 2</vt:lpstr>
      <vt:lpstr>DGGS APIs – Tested  Constructs</vt:lpstr>
      <vt:lpstr>DGGS APIs – Tested  Constructs</vt:lpstr>
      <vt:lpstr>DGGS APIs – Tested  Constructs</vt:lpstr>
      <vt:lpstr>DGGS APIs – Tested  Constructs</vt:lpstr>
      <vt:lpstr>DGGS APIs – Tested  Constructs</vt:lpstr>
      <vt:lpstr>OGC API DGGS</vt:lpstr>
      <vt:lpstr>DGGS – RS Navigator: topological functions on ZoneID </vt:lpstr>
      <vt:lpstr>DGGS – RS Navigator: topological function parameters</vt:lpstr>
      <vt:lpstr>DGGS – RS Navigator: topological functions parameters (cont)</vt:lpstr>
      <vt:lpstr>PowerPoint Presentation</vt:lpstr>
      <vt:lpstr>OGC API DGGS</vt:lpstr>
      <vt:lpstr>OGC API DGGS: Dev Resources</vt:lpstr>
      <vt:lpstr>Requirements</vt:lpstr>
      <vt:lpstr>OGC API – DGGS DE9IM &lt;&lt;query&gt;&gt; operations in YAML</vt:lpstr>
      <vt:lpstr>OGC API DGGS &lt;&lt;query&gt;&gt; </vt:lpstr>
      <vt:lpstr>DGGS – RS Navigator: topological function parameters</vt:lpstr>
      <vt:lpstr>DGGS – RS Navigator: topological functions parameters (cont)</vt:lpstr>
      <vt:lpstr>DGGS – RS Navigator: topological functions parameters (cont)</vt:lpstr>
      <vt:lpstr>OGC API – DGGS DE9IM &lt;&lt;query&gt;&gt; operations in YAML</vt:lpstr>
      <vt:lpstr>OGC API DGGS &lt;&lt;query&gt;&gt; </vt:lpstr>
      <vt:lpstr>OGC API – DGGS DE9IM &lt;&lt;query&gt;&gt; operations in YAML</vt:lpstr>
      <vt:lpstr>OGC API – DGGS DE9IM &lt;&lt;query&gt;&gt; operations in YAML</vt:lpstr>
      <vt:lpstr>OGC API – DGGS DE9IM &lt;&lt;query&gt;&gt; operations in YAML</vt:lpstr>
      <vt:lpstr>OGC API DGGS &lt;&lt;set&gt;&gt;</vt:lpstr>
      <vt:lpstr>OGC API – DGGS DE9IM &lt;&lt;set&gt;&gt; operations in YAML</vt:lpstr>
      <vt:lpstr>OGC API – DGGS DE9IM &lt;&lt;set&gt;&gt; operations in YAML</vt:lpstr>
      <vt:lpstr>OGC API – DGGS DE9IM &lt;&lt;set&gt;&gt; operations in YAML</vt:lpstr>
      <vt:lpstr>OGC API DGGS &lt;&lt;reference&gt;&gt; etc</vt:lpstr>
      <vt:lpstr>OGC API – DGGS DE9IM &lt;&lt;reference&gt;&gt; and other operations in YAML</vt:lpstr>
      <vt:lpstr>OGC API – DGGS DE9IM &lt;&lt;reference&gt;&gt; operations in YAML</vt:lpstr>
      <vt:lpstr>OGC API – DGGS DE9IM &lt;&lt;reference&gt;&gt; operations in YAML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G Gibb</dc:creator>
  <cp:lastModifiedBy>Robert Gibb</cp:lastModifiedBy>
  <cp:revision>58</cp:revision>
  <dcterms:modified xsi:type="dcterms:W3CDTF">2021-06-16T14:48:53Z</dcterms:modified>
</cp:coreProperties>
</file>